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80" r:id="rId6"/>
    <p:sldId id="279" r:id="rId7"/>
    <p:sldId id="282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6" r:id="rId24"/>
    <p:sldId id="275" r:id="rId25"/>
    <p:sldId id="278" r:id="rId26"/>
    <p:sldId id="277" r:id="rId27"/>
    <p:sldId id="273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ru/milliardery-photogallery/372967-10-bogateyshih-lyudey-mira-reyting-forbes?photo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vs-9.com/material/test/show_test.php?id=7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2. ЗАЙНЯТІСТЬ І ПІДПРИЄМНИЦТВО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50057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 smtClean="0"/>
              <a:t>зайнятість</a:t>
            </a:r>
            <a:r>
              <a:rPr lang="ru-RU" i="1" dirty="0" smtClean="0"/>
              <a:t> </a:t>
            </a:r>
            <a:r>
              <a:rPr lang="ru-RU" i="1" dirty="0" err="1" smtClean="0"/>
              <a:t>населення</a:t>
            </a:r>
            <a:endParaRPr lang="ru-RU" i="1" dirty="0" smtClean="0"/>
          </a:p>
          <a:p>
            <a:r>
              <a:rPr lang="ru-RU" i="1" dirty="0" err="1" smtClean="0"/>
              <a:t>підприємництво</a:t>
            </a:r>
            <a:endParaRPr lang="ru-RU" i="1" dirty="0" smtClean="0"/>
          </a:p>
          <a:p>
            <a:r>
              <a:rPr lang="ru-RU" i="1" dirty="0" err="1" smtClean="0"/>
              <a:t>мінімальна</a:t>
            </a:r>
            <a:r>
              <a:rPr lang="ru-RU" i="1" dirty="0" smtClean="0"/>
              <a:t> </a:t>
            </a:r>
            <a:r>
              <a:rPr lang="ru-RU" i="1" dirty="0" err="1" smtClean="0"/>
              <a:t>заробітна</a:t>
            </a:r>
            <a:r>
              <a:rPr lang="ru-RU" i="1" dirty="0" smtClean="0"/>
              <a:t> плата</a:t>
            </a:r>
          </a:p>
          <a:p>
            <a:r>
              <a:rPr lang="ru-RU" i="1" dirty="0" err="1" smtClean="0"/>
              <a:t>кар’єра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214290"/>
            <a:ext cx="239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Фінансова</a:t>
            </a:r>
            <a:r>
              <a:rPr lang="ru-RU" dirty="0" smtClean="0"/>
              <a:t> </a:t>
            </a:r>
            <a:r>
              <a:rPr lang="ru-RU" dirty="0" err="1" smtClean="0"/>
              <a:t>грамотність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Підприємництво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5929354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Засновники</a:t>
            </a:r>
            <a:r>
              <a:rPr lang="ru-RU" i="1" dirty="0" smtClean="0"/>
              <a:t> </a:t>
            </a:r>
            <a:r>
              <a:rPr lang="ru-RU" i="1" dirty="0" err="1" smtClean="0"/>
              <a:t>всесвітньовідомих</a:t>
            </a:r>
            <a:r>
              <a:rPr lang="ru-RU" i="1" dirty="0" smtClean="0"/>
              <a:t> </a:t>
            </a:r>
            <a:r>
              <a:rPr lang="ru-RU" i="1" dirty="0" err="1" smtClean="0"/>
              <a:t>компаній</a:t>
            </a:r>
            <a:r>
              <a:rPr lang="ru-RU" i="1" dirty="0" smtClean="0"/>
              <a:t>, </a:t>
            </a:r>
            <a:r>
              <a:rPr lang="ru-RU" i="1" dirty="0" err="1" smtClean="0"/>
              <a:t>наприклад</a:t>
            </a:r>
            <a:r>
              <a:rPr lang="ru-RU" i="1" dirty="0" smtClean="0"/>
              <a:t>, </a:t>
            </a:r>
            <a:r>
              <a:rPr lang="en-US" i="1" dirty="0" smtClean="0"/>
              <a:t>Apple, Google, Amazon</a:t>
            </a:r>
            <a:r>
              <a:rPr lang="ru-RU" i="1" dirty="0" smtClean="0"/>
              <a:t> колись починали </a:t>
            </a:r>
            <a:r>
              <a:rPr lang="ru-RU" i="1" dirty="0" err="1" smtClean="0"/>
              <a:t>свій</a:t>
            </a:r>
            <a:r>
              <a:rPr lang="ru-RU" i="1" dirty="0" smtClean="0"/>
              <a:t> </a:t>
            </a:r>
            <a:r>
              <a:rPr lang="ru-RU" i="1" dirty="0" err="1" smtClean="0"/>
              <a:t>бізнес</a:t>
            </a:r>
            <a:r>
              <a:rPr lang="ru-RU" i="1" dirty="0" smtClean="0"/>
              <a:t> у </a:t>
            </a:r>
            <a:r>
              <a:rPr lang="ru-RU" i="1" dirty="0" err="1" smtClean="0"/>
              <a:t>гаражі</a:t>
            </a:r>
            <a:r>
              <a:rPr lang="ru-RU" i="1" dirty="0" smtClean="0"/>
              <a:t>, </a:t>
            </a:r>
            <a:r>
              <a:rPr lang="ru-RU" i="1" dirty="0" err="1" smtClean="0"/>
              <a:t>намагаючись</a:t>
            </a:r>
            <a:r>
              <a:rPr lang="ru-RU" i="1" dirty="0" smtClean="0"/>
              <a:t> </a:t>
            </a:r>
            <a:r>
              <a:rPr lang="ru-RU" i="1" dirty="0" err="1" smtClean="0"/>
              <a:t>втілити</a:t>
            </a:r>
            <a:r>
              <a:rPr lang="ru-RU" i="1" dirty="0" smtClean="0"/>
              <a:t> в </a:t>
            </a:r>
            <a:r>
              <a:rPr lang="ru-RU" i="1" dirty="0" err="1" smtClean="0"/>
              <a:t>життя</a:t>
            </a:r>
            <a:r>
              <a:rPr lang="ru-RU" i="1" dirty="0" smtClean="0"/>
              <a:t> </a:t>
            </a:r>
            <a:r>
              <a:rPr lang="ru-RU" i="1" dirty="0" err="1" smtClean="0"/>
              <a:t>свої</a:t>
            </a:r>
            <a:r>
              <a:rPr lang="ru-RU" i="1" dirty="0" smtClean="0"/>
              <a:t> </a:t>
            </a:r>
            <a:r>
              <a:rPr lang="ru-RU" i="1" dirty="0" err="1" smtClean="0"/>
              <a:t>мрії</a:t>
            </a:r>
            <a:r>
              <a:rPr lang="ru-RU" i="1" dirty="0" smtClean="0"/>
              <a:t> та </a:t>
            </a:r>
            <a:r>
              <a:rPr lang="ru-RU" i="1" dirty="0" err="1" smtClean="0"/>
              <a:t>сміливі</a:t>
            </a:r>
            <a:r>
              <a:rPr lang="ru-RU" i="1" dirty="0" smtClean="0"/>
              <a:t> </a:t>
            </a:r>
            <a:r>
              <a:rPr lang="ru-RU" i="1" dirty="0" err="1" smtClean="0"/>
              <a:t>ідеї</a:t>
            </a:r>
            <a:r>
              <a:rPr lang="ru-RU" i="1" dirty="0" smtClean="0"/>
              <a:t>. </a:t>
            </a:r>
            <a:r>
              <a:rPr lang="ru-RU" i="1" dirty="0" err="1" smtClean="0"/>
              <a:t>Сьогодні</a:t>
            </a:r>
            <a:r>
              <a:rPr lang="ru-RU" i="1" dirty="0" smtClean="0"/>
              <a:t> вони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відомими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підприємцями</a:t>
            </a:r>
            <a:r>
              <a:rPr lang="ru-RU" i="1" dirty="0" smtClean="0"/>
              <a:t>, </a:t>
            </a:r>
            <a:r>
              <a:rPr lang="ru-RU" i="1" dirty="0" err="1" smtClean="0"/>
              <a:t>їхні</a:t>
            </a:r>
            <a:r>
              <a:rPr lang="ru-RU" i="1" dirty="0" smtClean="0"/>
              <a:t> </a:t>
            </a:r>
            <a:r>
              <a:rPr lang="ru-RU" i="1" dirty="0" err="1" smtClean="0"/>
              <a:t>товари</a:t>
            </a:r>
            <a:r>
              <a:rPr lang="ru-RU" i="1" dirty="0" smtClean="0"/>
              <a:t> </a:t>
            </a:r>
            <a:r>
              <a:rPr lang="ru-RU" i="1" dirty="0" err="1" smtClean="0"/>
              <a:t>продають</a:t>
            </a:r>
            <a:r>
              <a:rPr lang="ru-RU" i="1" dirty="0" smtClean="0"/>
              <a:t> у </a:t>
            </a:r>
            <a:r>
              <a:rPr lang="ru-RU" i="1" dirty="0" err="1" smtClean="0"/>
              <a:t>різних</a:t>
            </a:r>
            <a:r>
              <a:rPr lang="ru-RU" i="1" dirty="0" smtClean="0"/>
              <a:t> </a:t>
            </a:r>
            <a:r>
              <a:rPr lang="ru-RU" i="1" dirty="0" err="1" smtClean="0"/>
              <a:t>країнах</a:t>
            </a:r>
            <a:r>
              <a:rPr lang="ru-RU" i="1" dirty="0" smtClean="0"/>
              <a:t>, а </a:t>
            </a:r>
            <a:r>
              <a:rPr lang="ru-RU" i="1" dirty="0" err="1" smtClean="0"/>
              <a:t>акції</a:t>
            </a:r>
            <a:r>
              <a:rPr lang="ru-RU" i="1" dirty="0" smtClean="0"/>
              <a:t> </a:t>
            </a:r>
            <a:r>
              <a:rPr lang="ru-RU" i="1" dirty="0" err="1" smtClean="0"/>
              <a:t>компаній</a:t>
            </a:r>
            <a:r>
              <a:rPr lang="ru-RU" i="1" dirty="0" smtClean="0"/>
              <a:t> </a:t>
            </a:r>
            <a:r>
              <a:rPr lang="ru-RU" i="1" dirty="0" err="1" smtClean="0"/>
              <a:t>мають</a:t>
            </a:r>
            <a:r>
              <a:rPr lang="ru-RU" i="1" dirty="0" smtClean="0"/>
              <a:t> широкий попит </a:t>
            </a:r>
            <a:r>
              <a:rPr lang="ru-RU" i="1" dirty="0" err="1" smtClean="0"/>
              <a:t>серед</a:t>
            </a:r>
            <a:r>
              <a:rPr lang="ru-RU" i="1" dirty="0" smtClean="0"/>
              <a:t> </a:t>
            </a:r>
            <a:r>
              <a:rPr lang="ru-RU" i="1" dirty="0" err="1" smtClean="0"/>
              <a:t>інвесторів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614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C:\Users\User\Downloads\130758212-1a9200ec-5215-4b9b-a7c8-1390944bbe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107149" cy="2817794"/>
          </a:xfrm>
          <a:prstGeom prst="rect">
            <a:avLst/>
          </a:prstGeom>
          <a:noFill/>
        </p:spPr>
      </p:pic>
      <p:pic>
        <p:nvPicPr>
          <p:cNvPr id="6153" name="Picture 9" descr="Картинки по запросу apple в гараж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9902" y="3786190"/>
            <a:ext cx="4146940" cy="2888559"/>
          </a:xfrm>
          <a:prstGeom prst="rect">
            <a:avLst/>
          </a:prstGeom>
          <a:noFill/>
        </p:spPr>
      </p:pic>
      <p:sp>
        <p:nvSpPr>
          <p:cNvPr id="6157" name="AutoShape 13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C:\Users\User\Downloads\1000x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9208" y="728688"/>
            <a:ext cx="9203208" cy="61293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71736" y="714356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Google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55" name="Picture 11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err="1" smtClean="0"/>
              <a:t>Бізнес-ідея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1504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Бізнес-ідея</a:t>
            </a:r>
            <a:r>
              <a:rPr lang="ru-RU" b="1" dirty="0" smtClean="0"/>
              <a:t> – </a:t>
            </a:r>
            <a:r>
              <a:rPr lang="ru-RU" b="1" dirty="0" err="1" smtClean="0"/>
              <a:t>творчий</a:t>
            </a:r>
            <a:r>
              <a:rPr lang="ru-RU" b="1" dirty="0" smtClean="0"/>
              <a:t> </a:t>
            </a:r>
            <a:r>
              <a:rPr lang="ru-RU" dirty="0" err="1" smtClean="0"/>
              <a:t>задум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продукту,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запропонований</a:t>
            </a:r>
            <a:r>
              <a:rPr lang="ru-RU" dirty="0" smtClean="0"/>
              <a:t> </a:t>
            </a:r>
            <a:r>
              <a:rPr lang="ru-RU" dirty="0" err="1" smtClean="0"/>
              <a:t>клієнтам</a:t>
            </a:r>
            <a:r>
              <a:rPr lang="ru-RU" dirty="0" smtClean="0"/>
              <a:t> за </a:t>
            </a:r>
            <a:r>
              <a:rPr lang="ru-RU" dirty="0" err="1" smtClean="0"/>
              <a:t>гроші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Продуктом </a:t>
            </a:r>
            <a:r>
              <a:rPr lang="ru-RU" dirty="0" err="1" smtClean="0"/>
              <a:t>може</a:t>
            </a:r>
            <a:r>
              <a:rPr lang="ru-RU" dirty="0" smtClean="0"/>
              <a:t> бути, </a:t>
            </a:r>
            <a:r>
              <a:rPr lang="ru-RU" dirty="0" err="1" smtClean="0"/>
              <a:t>зокрема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новий</a:t>
            </a:r>
            <a:r>
              <a:rPr lang="ru-RU" dirty="0" smtClean="0"/>
              <a:t> товар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послуга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• нова характеристика товару,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дасть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покращити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на новому ринку.</a:t>
            </a:r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9071" y="4500570"/>
            <a:ext cx="4104929" cy="2357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err="1" smtClean="0"/>
              <a:t>Бізнес-план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1504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Бізнес-план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дати</a:t>
            </a:r>
            <a:r>
              <a:rPr lang="ru-RU" b="1" dirty="0" smtClean="0"/>
              <a:t> </a:t>
            </a:r>
            <a:r>
              <a:rPr lang="ru-RU" b="1" dirty="0" err="1" smtClean="0"/>
              <a:t>чіткі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відповіді</a:t>
            </a:r>
            <a:r>
              <a:rPr lang="ru-RU" b="1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на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• кому та </a:t>
            </a:r>
            <a:r>
              <a:rPr lang="ru-RU" dirty="0" err="1" smtClean="0"/>
              <a:t>навіщо</a:t>
            </a:r>
            <a:r>
              <a:rPr lang="ru-RU" dirty="0" smtClean="0"/>
              <a:t> </a:t>
            </a:r>
            <a:r>
              <a:rPr lang="ru-RU" dirty="0" err="1" smtClean="0"/>
              <a:t>потрібен</a:t>
            </a:r>
            <a:r>
              <a:rPr lang="ru-RU" dirty="0" smtClean="0"/>
              <a:t> продукт;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на ринку </a:t>
            </a:r>
            <a:r>
              <a:rPr lang="ru-RU" dirty="0" err="1" smtClean="0"/>
              <a:t>конкуренти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та </a:t>
            </a:r>
            <a:r>
              <a:rPr lang="ru-RU" dirty="0" err="1" smtClean="0"/>
              <a:t>недоліки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скільки</a:t>
            </a:r>
            <a:r>
              <a:rPr lang="ru-RU" dirty="0" smtClean="0"/>
              <a:t> часу </a:t>
            </a:r>
            <a:r>
              <a:rPr lang="ru-RU" dirty="0" err="1" smtClean="0"/>
              <a:t>знадобиться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продукту, та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матеріальні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для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людей;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очікуваний</a:t>
            </a:r>
            <a:r>
              <a:rPr lang="ru-RU" dirty="0" smtClean="0"/>
              <a:t> результат </a:t>
            </a:r>
            <a:r>
              <a:rPr lang="ru-RU" dirty="0" err="1" smtClean="0"/>
              <a:t>діяльності</a:t>
            </a:r>
            <a:r>
              <a:rPr lang="ru-RU" dirty="0" smtClean="0"/>
              <a:t> в перший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упродовж</a:t>
            </a:r>
            <a:r>
              <a:rPr lang="ru-RU" dirty="0" smtClean="0"/>
              <a:t> </a:t>
            </a:r>
            <a:r>
              <a:rPr lang="ru-RU" dirty="0" err="1" smtClean="0"/>
              <a:t>наступних</a:t>
            </a:r>
            <a:r>
              <a:rPr lang="ru-RU" dirty="0" smtClean="0"/>
              <a:t> 3–5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підприємця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1504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підприємця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у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гарантувати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продукт,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, </a:t>
            </a:r>
            <a:r>
              <a:rPr lang="ru-RU" dirty="0" err="1" smtClean="0"/>
              <a:t>знайде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покупця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продаж буде </a:t>
            </a:r>
            <a:r>
              <a:rPr lang="ru-RU" dirty="0" err="1" smtClean="0"/>
              <a:t>прибутковим</a:t>
            </a:r>
            <a:r>
              <a:rPr lang="ru-RU" dirty="0" smtClean="0"/>
              <a:t>.</a:t>
            </a:r>
          </a:p>
          <a:p>
            <a:endParaRPr lang="uk-UA" sz="1100" dirty="0" smtClean="0"/>
          </a:p>
          <a:p>
            <a:r>
              <a:rPr lang="uk-UA" dirty="0" smtClean="0"/>
              <a:t>95 підприємців із 100 програють.</a:t>
            </a:r>
          </a:p>
          <a:p>
            <a:endParaRPr lang="uk-UA" sz="1050" dirty="0" smtClean="0"/>
          </a:p>
          <a:p>
            <a:r>
              <a:rPr lang="uk-UA" dirty="0" smtClean="0"/>
              <a:t>99% </a:t>
            </a:r>
            <a:r>
              <a:rPr lang="uk-UA" dirty="0" err="1" smtClean="0"/>
              <a:t>стартапів</a:t>
            </a:r>
            <a:r>
              <a:rPr lang="uk-UA" dirty="0" smtClean="0"/>
              <a:t> згортаються на перших роках існування. </a:t>
            </a:r>
            <a:endParaRPr lang="ru-RU" dirty="0"/>
          </a:p>
        </p:txBody>
      </p:sp>
      <p:pic>
        <p:nvPicPr>
          <p:cNvPr id="2050" name="Picture 2" descr="Картинки по запросу 99% стартапов не запускаетс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143380"/>
            <a:ext cx="4071934" cy="2653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підприємця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150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ttps://www.segodnya.ua/media/image/5cd/d5b/d59/5cdd5bd59eb7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189"/>
            <a:ext cx="9144000" cy="6818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підприємця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150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3554" name="Picture 2" descr="https://cdn.segodnya.ua/i/original/media/image/5cd/d63/9b1/5cdd639b10fbf.png"/>
          <p:cNvPicPr>
            <a:picLocks noChangeAspect="1" noChangeArrowheads="1"/>
          </p:cNvPicPr>
          <p:nvPr/>
        </p:nvPicPr>
        <p:blipFill>
          <a:blip r:embed="rId3"/>
          <a:srcRect b="13786"/>
          <a:stretch>
            <a:fillRect/>
          </a:stretch>
        </p:blipFill>
        <p:spPr bwMode="auto">
          <a:xfrm>
            <a:off x="2000232" y="-1"/>
            <a:ext cx="5500726" cy="691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15040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Досвід</a:t>
            </a:r>
            <a:r>
              <a:rPr lang="ru-RU" i="1" dirty="0" smtClean="0"/>
              <a:t> та </a:t>
            </a:r>
            <a:r>
              <a:rPr lang="ru-RU" i="1" dirty="0" err="1" smtClean="0"/>
              <a:t>особисті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професійні</a:t>
            </a:r>
            <a:r>
              <a:rPr lang="ru-RU" i="1" dirty="0" smtClean="0"/>
              <a:t> </a:t>
            </a:r>
            <a:r>
              <a:rPr lang="ru-RU" i="1" dirty="0" err="1" smtClean="0"/>
              <a:t>якості</a:t>
            </a:r>
            <a:r>
              <a:rPr lang="ru-RU" i="1" dirty="0" smtClean="0"/>
              <a:t> </a:t>
            </a:r>
            <a:r>
              <a:rPr lang="ru-RU" i="1" dirty="0" err="1" smtClean="0"/>
              <a:t>Білла</a:t>
            </a:r>
            <a:r>
              <a:rPr lang="ru-RU" i="1" dirty="0" smtClean="0"/>
              <a:t> Гейтса, </a:t>
            </a:r>
            <a:r>
              <a:rPr lang="ru-RU" i="1" dirty="0" err="1" smtClean="0"/>
              <a:t>Стіва</a:t>
            </a:r>
            <a:r>
              <a:rPr lang="ru-RU" i="1" dirty="0" smtClean="0"/>
              <a:t> Джобса та Марка </a:t>
            </a:r>
            <a:r>
              <a:rPr lang="ru-RU" i="1" dirty="0" err="1" smtClean="0"/>
              <a:t>Цукерберга</a:t>
            </a:r>
            <a:r>
              <a:rPr lang="ru-RU" i="1" dirty="0" smtClean="0"/>
              <a:t> стали основою </a:t>
            </a:r>
            <a:r>
              <a:rPr lang="ru-RU" i="1" dirty="0" err="1" smtClean="0"/>
              <a:t>сотень</a:t>
            </a:r>
            <a:r>
              <a:rPr lang="ru-RU" i="1" dirty="0" smtClean="0"/>
              <a:t> </a:t>
            </a:r>
            <a:r>
              <a:rPr lang="ru-RU" i="1" dirty="0" err="1" smtClean="0"/>
              <a:t>книжок</a:t>
            </a:r>
            <a:r>
              <a:rPr lang="ru-RU" i="1" dirty="0" smtClean="0"/>
              <a:t> на тему, як </a:t>
            </a:r>
            <a:r>
              <a:rPr lang="ru-RU" i="1" dirty="0" err="1" smtClean="0"/>
              <a:t>досягти</a:t>
            </a:r>
            <a:r>
              <a:rPr lang="ru-RU" i="1" dirty="0" smtClean="0"/>
              <a:t> </a:t>
            </a:r>
            <a:r>
              <a:rPr lang="ru-RU" i="1" dirty="0" err="1" smtClean="0"/>
              <a:t>процвітання</a:t>
            </a:r>
            <a:r>
              <a:rPr lang="ru-RU" i="1" dirty="0" smtClean="0"/>
              <a:t> в </a:t>
            </a:r>
            <a:r>
              <a:rPr lang="ru-RU" i="1" dirty="0" err="1" smtClean="0"/>
              <a:t>бізнесі</a:t>
            </a:r>
            <a:r>
              <a:rPr lang="ru-RU" i="1" dirty="0" smtClean="0"/>
              <a:t>.</a:t>
            </a:r>
          </a:p>
          <a:p>
            <a:endParaRPr lang="uk-UA" i="1" dirty="0" smtClean="0"/>
          </a:p>
          <a:p>
            <a:r>
              <a:rPr lang="en-US" i="1" dirty="0" smtClean="0"/>
              <a:t>Forbes:</a:t>
            </a:r>
            <a:endParaRPr lang="uk-UA" i="1" dirty="0" smtClean="0"/>
          </a:p>
          <a:p>
            <a:r>
              <a:rPr lang="en-US" dirty="0" smtClean="0">
                <a:hlinkClick r:id="rId3"/>
              </a:rPr>
              <a:t>https://www.forbes.ru/milliardery-photogallery/372967-10-bogateyshih-lyudey-mira-reyting-forbes?photo=1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Причини </a:t>
            </a:r>
            <a:r>
              <a:rPr lang="ru-RU" dirty="0" err="1" smtClean="0"/>
              <a:t>невдач</a:t>
            </a:r>
            <a:r>
              <a:rPr lang="ru-RU" dirty="0" smtClean="0"/>
              <a:t> </a:t>
            </a:r>
            <a:r>
              <a:rPr lang="ru-RU" dirty="0" err="1" smtClean="0"/>
              <a:t>стартапів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15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• </a:t>
            </a:r>
            <a:r>
              <a:rPr lang="ru-RU" i="1" dirty="0" err="1" smtClean="0"/>
              <a:t>відсутність</a:t>
            </a:r>
            <a:r>
              <a:rPr lang="ru-RU" i="1" dirty="0" smtClean="0"/>
              <a:t> </a:t>
            </a:r>
            <a:r>
              <a:rPr lang="ru-RU" i="1" dirty="0" err="1" smtClean="0"/>
              <a:t>ринкової</a:t>
            </a:r>
            <a:r>
              <a:rPr lang="ru-RU" i="1" dirty="0" smtClean="0"/>
              <a:t> потреби в </a:t>
            </a:r>
            <a:r>
              <a:rPr lang="ru-RU" i="1" dirty="0" err="1" smtClean="0"/>
              <a:t>продукті</a:t>
            </a:r>
            <a:r>
              <a:rPr lang="ru-RU" i="1" dirty="0" smtClean="0"/>
              <a:t>, </a:t>
            </a:r>
            <a:r>
              <a:rPr lang="ru-RU" i="1" dirty="0" err="1" smtClean="0"/>
              <a:t>тобто</a:t>
            </a:r>
            <a:r>
              <a:rPr lang="ru-RU" i="1" dirty="0" smtClean="0"/>
              <a:t> продукт не </a:t>
            </a:r>
            <a:r>
              <a:rPr lang="ru-RU" i="1" dirty="0" err="1" smtClean="0"/>
              <a:t>зміг</a:t>
            </a:r>
            <a:r>
              <a:rPr lang="ru-RU" i="1" dirty="0" smtClean="0"/>
              <a:t> </a:t>
            </a:r>
            <a:r>
              <a:rPr lang="ru-RU" i="1" dirty="0" err="1" smtClean="0"/>
              <a:t>вирішити</a:t>
            </a:r>
            <a:r>
              <a:rPr lang="ru-RU" i="1" dirty="0" smtClean="0"/>
              <a:t> </a:t>
            </a:r>
            <a:r>
              <a:rPr lang="ru-RU" i="1" dirty="0" err="1" smtClean="0"/>
              <a:t>конкретну</a:t>
            </a:r>
            <a:r>
              <a:rPr lang="ru-RU" i="1" dirty="0" smtClean="0"/>
              <a:t> проблему, яка </a:t>
            </a:r>
            <a:r>
              <a:rPr lang="ru-RU" i="1" dirty="0" err="1" smtClean="0"/>
              <a:t>існує</a:t>
            </a:r>
            <a:r>
              <a:rPr lang="ru-RU" i="1" dirty="0" smtClean="0"/>
              <a:t> на ринку,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мав</a:t>
            </a:r>
            <a:r>
              <a:rPr lang="ru-RU" i="1" dirty="0" smtClean="0"/>
              <a:t> </a:t>
            </a:r>
            <a:r>
              <a:rPr lang="ru-RU" i="1" dirty="0" err="1" smtClean="0"/>
              <a:t>обмежений</a:t>
            </a:r>
            <a:r>
              <a:rPr lang="ru-RU" i="1" dirty="0" smtClean="0"/>
              <a:t> </a:t>
            </a:r>
            <a:r>
              <a:rPr lang="ru-RU" i="1" dirty="0" err="1" smtClean="0"/>
              <a:t>набір</a:t>
            </a:r>
            <a:r>
              <a:rPr lang="ru-RU" i="1" dirty="0" smtClean="0"/>
              <a:t> </a:t>
            </a:r>
            <a:r>
              <a:rPr lang="ru-RU" i="1" dirty="0" err="1" smtClean="0"/>
              <a:t>функцій</a:t>
            </a:r>
            <a:r>
              <a:rPr lang="ru-RU" i="1" dirty="0" smtClean="0"/>
              <a:t>;</a:t>
            </a:r>
          </a:p>
          <a:p>
            <a:pPr>
              <a:buNone/>
            </a:pPr>
            <a:r>
              <a:rPr lang="ru-RU" i="1" dirty="0" smtClean="0"/>
              <a:t>• </a:t>
            </a:r>
            <a:r>
              <a:rPr lang="ru-RU" i="1" dirty="0" err="1" smtClean="0"/>
              <a:t>вичерпання</a:t>
            </a:r>
            <a:r>
              <a:rPr lang="ru-RU" i="1" dirty="0" smtClean="0"/>
              <a:t> </a:t>
            </a:r>
            <a:r>
              <a:rPr lang="ru-RU" i="1" dirty="0" err="1" smtClean="0"/>
              <a:t>всіх</a:t>
            </a:r>
            <a:r>
              <a:rPr lang="ru-RU" i="1" dirty="0" smtClean="0"/>
              <a:t> </a:t>
            </a:r>
            <a:r>
              <a:rPr lang="ru-RU" i="1" dirty="0" err="1" smtClean="0"/>
              <a:t>наявних</a:t>
            </a:r>
            <a:r>
              <a:rPr lang="ru-RU" i="1" dirty="0" smtClean="0"/>
              <a:t> у </a:t>
            </a:r>
            <a:r>
              <a:rPr lang="ru-RU" i="1" dirty="0" err="1" smtClean="0"/>
              <a:t>підприємця</a:t>
            </a:r>
            <a:r>
              <a:rPr lang="ru-RU" i="1" dirty="0" smtClean="0"/>
              <a:t> грошей та </a:t>
            </a:r>
            <a:r>
              <a:rPr lang="ru-RU" i="1" dirty="0" err="1" smtClean="0"/>
              <a:t>нездатність</a:t>
            </a:r>
            <a:r>
              <a:rPr lang="ru-RU" i="1" dirty="0" smtClean="0"/>
              <a:t> </a:t>
            </a:r>
            <a:r>
              <a:rPr lang="ru-RU" i="1" dirty="0" err="1" smtClean="0"/>
              <a:t>віднайти</a:t>
            </a:r>
            <a:r>
              <a:rPr lang="ru-RU" i="1" dirty="0" smtClean="0"/>
              <a:t> </a:t>
            </a:r>
            <a:r>
              <a:rPr lang="ru-RU" i="1" dirty="0" err="1" smtClean="0"/>
              <a:t>додаткове</a:t>
            </a:r>
            <a:r>
              <a:rPr lang="ru-RU" i="1" dirty="0" smtClean="0"/>
              <a:t> </a:t>
            </a:r>
            <a:r>
              <a:rPr lang="ru-RU" i="1" dirty="0" err="1" smtClean="0"/>
              <a:t>фінансування</a:t>
            </a:r>
            <a:r>
              <a:rPr lang="ru-RU" i="1" dirty="0" smtClean="0"/>
              <a:t>;</a:t>
            </a:r>
          </a:p>
          <a:p>
            <a:pPr>
              <a:buNone/>
            </a:pPr>
            <a:r>
              <a:rPr lang="ru-RU" i="1" dirty="0" smtClean="0"/>
              <a:t>• </a:t>
            </a:r>
            <a:r>
              <a:rPr lang="ru-RU" i="1" dirty="0" err="1" smtClean="0"/>
              <a:t>формування</a:t>
            </a:r>
            <a:r>
              <a:rPr lang="ru-RU" i="1" dirty="0" smtClean="0"/>
              <a:t> </a:t>
            </a:r>
            <a:r>
              <a:rPr lang="ru-RU" i="1" dirty="0" err="1" smtClean="0"/>
              <a:t>неефективної</a:t>
            </a:r>
            <a:r>
              <a:rPr lang="ru-RU" i="1" dirty="0" smtClean="0"/>
              <a:t> </a:t>
            </a:r>
            <a:r>
              <a:rPr lang="ru-RU" i="1" dirty="0" err="1" smtClean="0"/>
              <a:t>команди</a:t>
            </a:r>
            <a:r>
              <a:rPr lang="ru-RU" i="1" dirty="0" smtClean="0"/>
              <a:t>;</a:t>
            </a:r>
          </a:p>
          <a:p>
            <a:pPr>
              <a:buNone/>
            </a:pPr>
            <a:r>
              <a:rPr lang="ru-RU" i="1" dirty="0" smtClean="0"/>
              <a:t>• </a:t>
            </a:r>
            <a:r>
              <a:rPr lang="ru-RU" i="1" dirty="0" err="1" smtClean="0"/>
              <a:t>недооцінку</a:t>
            </a:r>
            <a:r>
              <a:rPr lang="ru-RU" i="1" dirty="0" smtClean="0"/>
              <a:t> </a:t>
            </a:r>
            <a:r>
              <a:rPr lang="ru-RU" i="1" dirty="0" err="1" smtClean="0"/>
              <a:t>конкурентів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нездатність</a:t>
            </a:r>
            <a:r>
              <a:rPr lang="ru-RU" i="1" dirty="0" smtClean="0"/>
              <a:t> </a:t>
            </a:r>
            <a:r>
              <a:rPr lang="ru-RU" i="1" dirty="0" err="1" smtClean="0"/>
              <a:t>ефективно</a:t>
            </a:r>
            <a:r>
              <a:rPr lang="ru-RU" i="1" dirty="0" smtClean="0"/>
              <a:t> </a:t>
            </a:r>
            <a:r>
              <a:rPr lang="ru-RU" i="1" dirty="0" err="1" smtClean="0"/>
              <a:t>конкурувати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ними;</a:t>
            </a:r>
          </a:p>
          <a:p>
            <a:pPr>
              <a:buNone/>
            </a:pPr>
            <a:r>
              <a:rPr lang="ru-RU" i="1" dirty="0" smtClean="0"/>
              <a:t>• </a:t>
            </a:r>
            <a:r>
              <a:rPr lang="ru-RU" i="1" dirty="0" err="1" smtClean="0"/>
              <a:t>складність</a:t>
            </a:r>
            <a:r>
              <a:rPr lang="ru-RU" i="1" dirty="0" smtClean="0"/>
              <a:t> у </a:t>
            </a:r>
            <a:r>
              <a:rPr lang="ru-RU" i="1" dirty="0" err="1" smtClean="0"/>
              <a:t>встановленні</a:t>
            </a:r>
            <a:r>
              <a:rPr lang="ru-RU" i="1" dirty="0" smtClean="0"/>
              <a:t> «</a:t>
            </a:r>
            <a:r>
              <a:rPr lang="ru-RU" i="1" dirty="0" err="1" smtClean="0"/>
              <a:t>правильної</a:t>
            </a:r>
            <a:r>
              <a:rPr lang="ru-RU" i="1" dirty="0" smtClean="0"/>
              <a:t>» (</a:t>
            </a:r>
            <a:r>
              <a:rPr lang="ru-RU" i="1" dirty="0" err="1" smtClean="0"/>
              <a:t>збалансованої</a:t>
            </a:r>
            <a:r>
              <a:rPr lang="ru-RU" i="1" dirty="0" smtClean="0"/>
              <a:t>) </a:t>
            </a:r>
            <a:r>
              <a:rPr lang="ru-RU" i="1" dirty="0" err="1" smtClean="0"/>
              <a:t>ціни</a:t>
            </a:r>
            <a:r>
              <a:rPr lang="ru-RU" i="1" dirty="0" smtClean="0"/>
              <a:t> на продукт, яка </a:t>
            </a:r>
            <a:r>
              <a:rPr lang="ru-RU" i="1" dirty="0" err="1" smtClean="0"/>
              <a:t>зможе</a:t>
            </a:r>
            <a:r>
              <a:rPr lang="ru-RU" i="1" dirty="0" smtClean="0"/>
              <a:t> </a:t>
            </a:r>
            <a:r>
              <a:rPr lang="ru-RU" i="1" dirty="0" err="1" smtClean="0"/>
              <a:t>покрити</a:t>
            </a:r>
            <a:r>
              <a:rPr lang="ru-RU" i="1" dirty="0" smtClean="0"/>
              <a:t> </a:t>
            </a:r>
            <a:r>
              <a:rPr lang="ru-RU" i="1" dirty="0" err="1" smtClean="0"/>
              <a:t>витрати</a:t>
            </a:r>
            <a:r>
              <a:rPr lang="ru-RU" i="1" dirty="0" smtClean="0"/>
              <a:t> на </a:t>
            </a:r>
            <a:r>
              <a:rPr lang="ru-RU" i="1" dirty="0" err="1" smtClean="0"/>
              <a:t>ведення</a:t>
            </a:r>
            <a:r>
              <a:rPr lang="ru-RU" i="1" dirty="0" smtClean="0"/>
              <a:t> </a:t>
            </a:r>
            <a:r>
              <a:rPr lang="ru-RU" i="1" dirty="0" err="1" smtClean="0"/>
              <a:t>бізнесу</a:t>
            </a:r>
            <a:r>
              <a:rPr lang="ru-RU" i="1" dirty="0" smtClean="0"/>
              <a:t> та </a:t>
            </a:r>
            <a:r>
              <a:rPr lang="ru-RU" i="1" dirty="0" err="1" smtClean="0"/>
              <a:t>одночасно</a:t>
            </a:r>
            <a:r>
              <a:rPr lang="ru-RU" i="1" dirty="0" smtClean="0"/>
              <a:t> </a:t>
            </a:r>
            <a:r>
              <a:rPr lang="ru-RU" i="1" dirty="0" err="1" smtClean="0"/>
              <a:t>залишатиметься</a:t>
            </a:r>
            <a:r>
              <a:rPr lang="ru-RU" i="1" dirty="0" smtClean="0"/>
              <a:t> </a:t>
            </a:r>
            <a:r>
              <a:rPr lang="ru-RU" i="1" dirty="0" err="1" smtClean="0"/>
              <a:t>привабливою</a:t>
            </a:r>
            <a:r>
              <a:rPr lang="ru-RU" i="1" dirty="0" smtClean="0"/>
              <a:t> для </a:t>
            </a:r>
            <a:r>
              <a:rPr lang="ru-RU" i="1" dirty="0" err="1" smtClean="0"/>
              <a:t>клієнтів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857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2. Порядок </a:t>
            </a:r>
            <a:r>
              <a:rPr lang="ru-RU" dirty="0" err="1" smtClean="0">
                <a:solidFill>
                  <a:srgbClr val="92D050"/>
                </a:solidFill>
              </a:rPr>
              <a:t>формування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винагороди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715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err="1" smtClean="0"/>
              <a:t>Заробітна</a:t>
            </a:r>
            <a:r>
              <a:rPr lang="ru-RU" i="1" dirty="0" smtClean="0"/>
              <a:t> плата </a:t>
            </a:r>
            <a:r>
              <a:rPr lang="ru-RU" i="1" dirty="0" err="1" smtClean="0"/>
              <a:t>поділяється</a:t>
            </a:r>
            <a:r>
              <a:rPr lang="ru-RU" i="1" dirty="0" smtClean="0"/>
              <a:t> на: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основну</a:t>
            </a:r>
            <a:r>
              <a:rPr lang="ru-RU" dirty="0" smtClean="0"/>
              <a:t> (</a:t>
            </a:r>
            <a:r>
              <a:rPr lang="ru-RU" dirty="0" err="1" smtClean="0"/>
              <a:t>оклади</a:t>
            </a:r>
            <a:r>
              <a:rPr lang="ru-RU" dirty="0" smtClean="0"/>
              <a:t>, </a:t>
            </a:r>
            <a:r>
              <a:rPr lang="ru-RU" dirty="0" err="1" smtClean="0"/>
              <a:t>тарифні</a:t>
            </a:r>
            <a:r>
              <a:rPr lang="ru-RU" dirty="0" smtClean="0"/>
              <a:t> ставки);</a:t>
            </a:r>
          </a:p>
          <a:p>
            <a:pPr>
              <a:buFontTx/>
              <a:buChar char="-"/>
            </a:pPr>
            <a:r>
              <a:rPr lang="ru-RU" dirty="0" err="1" smtClean="0"/>
              <a:t>додаткову</a:t>
            </a:r>
            <a:r>
              <a:rPr lang="ru-RU" dirty="0" smtClean="0"/>
              <a:t> (</a:t>
            </a:r>
            <a:r>
              <a:rPr lang="ru-RU" dirty="0" err="1" smtClean="0"/>
              <a:t>бонуси</a:t>
            </a:r>
            <a:r>
              <a:rPr lang="ru-RU" dirty="0" smtClean="0"/>
              <a:t>, </a:t>
            </a:r>
            <a:r>
              <a:rPr lang="ru-RU" dirty="0" err="1" smtClean="0"/>
              <a:t>премії</a:t>
            </a:r>
            <a:r>
              <a:rPr lang="ru-RU" dirty="0" smtClean="0"/>
              <a:t>, надбавки).</a:t>
            </a:r>
          </a:p>
          <a:p>
            <a:pPr>
              <a:buFontTx/>
              <a:buChar char="-"/>
            </a:pPr>
            <a:endParaRPr lang="uk-UA" dirty="0" smtClean="0"/>
          </a:p>
          <a:p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заробітної</a:t>
            </a:r>
            <a:r>
              <a:rPr lang="ru-RU" dirty="0" smtClean="0"/>
              <a:t> плати </a:t>
            </a:r>
            <a:r>
              <a:rPr lang="ru-RU" dirty="0" err="1" smtClean="0"/>
              <a:t>диктує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– </a:t>
            </a:r>
            <a:r>
              <a:rPr lang="ru-RU" dirty="0" err="1" smtClean="0"/>
              <a:t>умовне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, де </a:t>
            </a:r>
            <a:r>
              <a:rPr lang="ru-RU" dirty="0" err="1" smtClean="0"/>
              <a:t>формується</a:t>
            </a:r>
            <a:r>
              <a:rPr lang="ru-RU" dirty="0" smtClean="0"/>
              <a:t> попит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пропозиція</a:t>
            </a:r>
            <a:r>
              <a:rPr lang="ru-RU" dirty="0" smtClean="0"/>
              <a:t> на </a:t>
            </a:r>
            <a:r>
              <a:rPr lang="ru-RU" dirty="0" err="1" smtClean="0"/>
              <a:t>робочу</a:t>
            </a:r>
            <a:r>
              <a:rPr lang="ru-RU" dirty="0" smtClean="0"/>
              <a:t> силу.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b="1" u="sng" dirty="0" err="1" smtClean="0"/>
              <a:t>Ринок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праці</a:t>
            </a:r>
            <a:r>
              <a:rPr lang="ru-RU" b="1" u="sng" dirty="0" smtClean="0"/>
              <a:t> </a:t>
            </a:r>
            <a:r>
              <a:rPr lang="ru-RU" b="1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на </a:t>
            </a:r>
            <a:r>
              <a:rPr lang="ru-RU" dirty="0" err="1" smtClean="0"/>
              <a:t>перетині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одних людей (</a:t>
            </a:r>
            <a:r>
              <a:rPr lang="ru-RU" b="1" u="sng" dirty="0" err="1" smtClean="0"/>
              <a:t>працівників</a:t>
            </a:r>
            <a:r>
              <a:rPr lang="ru-RU" dirty="0" smtClean="0"/>
              <a:t>) </a:t>
            </a:r>
            <a:r>
              <a:rPr lang="ru-RU" dirty="0" err="1" smtClean="0"/>
              <a:t>продати</a:t>
            </a:r>
            <a:r>
              <a:rPr lang="ru-RU" dirty="0" smtClean="0"/>
              <a:t> свою </a:t>
            </a:r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праці</a:t>
            </a:r>
            <a:r>
              <a:rPr lang="ru-RU" dirty="0" smtClean="0"/>
              <a:t> (</a:t>
            </a:r>
            <a:r>
              <a:rPr lang="ru-RU" b="1" u="sng" dirty="0" err="1" smtClean="0"/>
              <a:t>пропозиція</a:t>
            </a:r>
            <a:r>
              <a:rPr lang="ru-RU" dirty="0" smtClean="0"/>
              <a:t>) та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(</a:t>
            </a:r>
            <a:r>
              <a:rPr lang="ru-RU" b="1" u="sng" dirty="0" err="1" smtClean="0"/>
              <a:t>роботодавців</a:t>
            </a:r>
            <a:r>
              <a:rPr lang="ru-RU" dirty="0" smtClean="0"/>
              <a:t>) </a:t>
            </a:r>
            <a:r>
              <a:rPr lang="ru-RU" dirty="0" err="1" smtClean="0"/>
              <a:t>скористатися</a:t>
            </a:r>
            <a:r>
              <a:rPr lang="ru-RU" dirty="0" smtClean="0"/>
              <a:t> </a:t>
            </a:r>
            <a:r>
              <a:rPr lang="ru-RU" dirty="0" err="1" smtClean="0"/>
              <a:t>їхніми</a:t>
            </a:r>
            <a:r>
              <a:rPr lang="ru-RU" dirty="0" smtClean="0"/>
              <a:t> </a:t>
            </a:r>
            <a:r>
              <a:rPr lang="ru-RU" dirty="0" err="1" smtClean="0"/>
              <a:t>здібностями</a:t>
            </a:r>
            <a:r>
              <a:rPr lang="ru-RU" dirty="0" smtClean="0"/>
              <a:t>, </a:t>
            </a:r>
            <a:r>
              <a:rPr lang="ru-RU" dirty="0" err="1" smtClean="0"/>
              <a:t>знаннями</a:t>
            </a:r>
            <a:r>
              <a:rPr lang="ru-RU" dirty="0" smtClean="0"/>
              <a:t> та </a:t>
            </a:r>
            <a:r>
              <a:rPr lang="ru-RU" dirty="0" err="1" smtClean="0"/>
              <a:t>досвідом</a:t>
            </a:r>
            <a:r>
              <a:rPr lang="ru-RU" dirty="0" smtClean="0"/>
              <a:t> </a:t>
            </a:r>
            <a:r>
              <a:rPr lang="ru-RU" dirty="0" err="1" smtClean="0"/>
              <a:t>задля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вигоди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ефекту</a:t>
            </a:r>
            <a:r>
              <a:rPr lang="ru-RU" dirty="0" smtClean="0"/>
              <a:t> (</a:t>
            </a:r>
            <a:r>
              <a:rPr lang="ru-RU" b="1" u="sng" dirty="0" smtClean="0"/>
              <a:t>попит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err="1" smtClean="0"/>
              <a:t>Мінімальна</a:t>
            </a:r>
            <a:r>
              <a:rPr lang="ru-RU" dirty="0" smtClean="0"/>
              <a:t> </a:t>
            </a:r>
            <a:r>
              <a:rPr lang="ru-RU" dirty="0" err="1" smtClean="0"/>
              <a:t>заробітна</a:t>
            </a:r>
            <a:r>
              <a:rPr lang="ru-RU" dirty="0" smtClean="0"/>
              <a:t> плата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/>
              <a:t>Мінімальна</a:t>
            </a:r>
            <a:r>
              <a:rPr lang="ru-RU" b="1" dirty="0" smtClean="0"/>
              <a:t> </a:t>
            </a:r>
            <a:r>
              <a:rPr lang="ru-RU" b="1" dirty="0" err="1" smtClean="0"/>
              <a:t>заробітна</a:t>
            </a:r>
            <a:r>
              <a:rPr lang="ru-RU" b="1" dirty="0" smtClean="0"/>
              <a:t> плата 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dirty="0" err="1" smtClean="0"/>
              <a:t>мінімальний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оплати </a:t>
            </a:r>
            <a:r>
              <a:rPr lang="ru-RU" dirty="0" err="1" smtClean="0"/>
              <a:t>праці</a:t>
            </a:r>
            <a:r>
              <a:rPr lang="ru-RU" dirty="0" smtClean="0"/>
              <a:t>, яку </a:t>
            </a:r>
            <a:r>
              <a:rPr lang="ru-RU" dirty="0" err="1" smtClean="0"/>
              <a:t>роботодавець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сплатити</a:t>
            </a:r>
            <a:r>
              <a:rPr lang="ru-RU" dirty="0" smtClean="0"/>
              <a:t> за </a:t>
            </a:r>
            <a:r>
              <a:rPr lang="ru-RU" dirty="0" err="1" smtClean="0"/>
              <a:t>виконану</a:t>
            </a:r>
            <a:r>
              <a:rPr lang="ru-RU" dirty="0" smtClean="0"/>
              <a:t> </a:t>
            </a:r>
            <a:r>
              <a:rPr lang="ru-RU" dirty="0" err="1" smtClean="0"/>
              <a:t>найманим</a:t>
            </a:r>
            <a:r>
              <a:rPr lang="ru-RU" dirty="0" smtClean="0"/>
              <a:t> </a:t>
            </a:r>
            <a:r>
              <a:rPr lang="ru-RU" dirty="0" err="1" smtClean="0"/>
              <a:t>працівником</a:t>
            </a:r>
            <a:r>
              <a:rPr lang="ru-RU" dirty="0" smtClean="0"/>
              <a:t> норму </a:t>
            </a:r>
            <a:r>
              <a:rPr lang="ru-RU" dirty="0" err="1" smtClean="0"/>
              <a:t>праці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Станом на 1 </a:t>
            </a:r>
            <a:r>
              <a:rPr lang="ru-RU" dirty="0" err="1" smtClean="0"/>
              <a:t>січня</a:t>
            </a:r>
            <a:r>
              <a:rPr lang="ru-RU" dirty="0" smtClean="0"/>
              <a:t> 2019 року </a:t>
            </a:r>
            <a:r>
              <a:rPr lang="ru-RU" dirty="0" err="1" smtClean="0"/>
              <a:t>мінімальна</a:t>
            </a:r>
            <a:r>
              <a:rPr lang="ru-RU" dirty="0" smtClean="0"/>
              <a:t> </a:t>
            </a:r>
            <a:r>
              <a:rPr lang="ru-RU" dirty="0" err="1" smtClean="0"/>
              <a:t>заробітна</a:t>
            </a:r>
            <a:r>
              <a:rPr lang="ru-RU" dirty="0" smtClean="0"/>
              <a:t> плата становила 4 173 </a:t>
            </a:r>
            <a:r>
              <a:rPr lang="ru-RU" dirty="0" err="1" smtClean="0"/>
              <a:t>гривні</a:t>
            </a:r>
            <a:r>
              <a:rPr lang="ru-RU" dirty="0" smtClean="0"/>
              <a:t> (у </a:t>
            </a:r>
            <a:r>
              <a:rPr lang="ru-RU" dirty="0" err="1" smtClean="0"/>
              <a:t>місячному</a:t>
            </a:r>
            <a:r>
              <a:rPr lang="ru-RU" dirty="0" smtClean="0"/>
              <a:t> </a:t>
            </a:r>
            <a:r>
              <a:rPr lang="ru-RU" dirty="0" err="1" smtClean="0"/>
              <a:t>розмірі</a:t>
            </a:r>
            <a:r>
              <a:rPr lang="ru-RU" dirty="0" smtClean="0"/>
              <a:t>) та 25,13 </a:t>
            </a:r>
            <a:r>
              <a:rPr lang="ru-RU" dirty="0" err="1" smtClean="0"/>
              <a:t>гривні</a:t>
            </a:r>
            <a:r>
              <a:rPr lang="ru-RU" dirty="0" smtClean="0"/>
              <a:t> (у </a:t>
            </a:r>
            <a:r>
              <a:rPr lang="ru-RU" dirty="0" err="1" smtClean="0"/>
              <a:t>погодинному</a:t>
            </a:r>
            <a:r>
              <a:rPr lang="ru-RU" dirty="0" smtClean="0"/>
              <a:t> </a:t>
            </a:r>
            <a:r>
              <a:rPr lang="ru-RU" dirty="0" err="1" smtClean="0"/>
              <a:t>розмірі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1.  </a:t>
            </a:r>
            <a:r>
              <a:rPr lang="ru-RU" dirty="0" err="1" smtClean="0">
                <a:solidFill>
                  <a:srgbClr val="92D050"/>
                </a:solidFill>
              </a:rPr>
              <a:t>Форми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зайнятості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592935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Зайнятістю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– </a:t>
            </a:r>
            <a:r>
              <a:rPr lang="ru-RU" dirty="0" err="1" smtClean="0"/>
              <a:t>діяльністю</a:t>
            </a:r>
            <a:r>
              <a:rPr lang="ru-RU" dirty="0" smtClean="0"/>
              <a:t> людей для </a:t>
            </a:r>
            <a:r>
              <a:rPr lang="ru-RU" dirty="0" err="1" smtClean="0"/>
              <a:t>одержання</a:t>
            </a:r>
            <a:r>
              <a:rPr lang="ru-RU" dirty="0" smtClean="0"/>
              <a:t> доходу в </a:t>
            </a:r>
            <a:r>
              <a:rPr lang="ru-RU" dirty="0" err="1" smtClean="0"/>
              <a:t>грошовій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іншій</a:t>
            </a:r>
            <a:r>
              <a:rPr lang="ru-RU" dirty="0" smtClean="0"/>
              <a:t> формах, яка не заборонена </a:t>
            </a:r>
            <a:r>
              <a:rPr lang="ru-RU" dirty="0" err="1" smtClean="0"/>
              <a:t>законодавством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Роботу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розглядати</a:t>
            </a:r>
            <a:r>
              <a:rPr lang="ru-RU" dirty="0" smtClean="0"/>
              <a:t> </a:t>
            </a:r>
            <a:r>
              <a:rPr lang="ru-RU" dirty="0" err="1" smtClean="0"/>
              <a:t>винятково</a:t>
            </a:r>
            <a:r>
              <a:rPr lang="ru-RU" dirty="0" smtClean="0"/>
              <a:t> як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заробляння</a:t>
            </a:r>
            <a:r>
              <a:rPr lang="ru-RU" dirty="0" smtClean="0"/>
              <a:t> грошей. Робота –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окрім</a:t>
            </a:r>
            <a:r>
              <a:rPr lang="ru-RU" dirty="0" smtClean="0"/>
              <a:t> грошей, </a:t>
            </a:r>
            <a:r>
              <a:rPr lang="ru-RU" dirty="0" err="1" smtClean="0"/>
              <a:t>чудовий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мрій</a:t>
            </a:r>
            <a:r>
              <a:rPr lang="ru-RU" dirty="0" smtClean="0"/>
              <a:t>, </a:t>
            </a:r>
            <a:r>
              <a:rPr lang="ru-RU" dirty="0" err="1" smtClean="0"/>
              <a:t>ідей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переконань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зайнятості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 • робота за наймом;</a:t>
            </a:r>
          </a:p>
          <a:p>
            <a:pPr>
              <a:buNone/>
            </a:pPr>
            <a:r>
              <a:rPr lang="ru-RU" dirty="0" smtClean="0"/>
              <a:t>     • </a:t>
            </a:r>
            <a:r>
              <a:rPr lang="ru-RU" dirty="0" err="1" smtClean="0"/>
              <a:t>самозайнятість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фріланс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   • </a:t>
            </a:r>
            <a:r>
              <a:rPr lang="ru-RU" dirty="0" err="1" smtClean="0"/>
              <a:t>підприємництво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цікаво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     Рональд </a:t>
            </a:r>
            <a:r>
              <a:rPr lang="ru-RU" i="1" dirty="0" err="1" smtClean="0"/>
              <a:t>Уейн</a:t>
            </a:r>
            <a:r>
              <a:rPr lang="ru-RU" i="1" dirty="0" smtClean="0"/>
              <a:t>, </a:t>
            </a:r>
            <a:r>
              <a:rPr lang="ru-RU" i="1" dirty="0" err="1" smtClean="0"/>
              <a:t>третій</a:t>
            </a:r>
            <a:r>
              <a:rPr lang="ru-RU" i="1" dirty="0" smtClean="0"/>
              <a:t> </a:t>
            </a:r>
            <a:r>
              <a:rPr lang="ru-RU" i="1" dirty="0" err="1" smtClean="0"/>
              <a:t>співзасновник</a:t>
            </a:r>
            <a:r>
              <a:rPr lang="ru-RU" i="1" dirty="0" smtClean="0"/>
              <a:t> </a:t>
            </a:r>
            <a:r>
              <a:rPr lang="ru-RU" i="1" dirty="0" err="1" smtClean="0"/>
              <a:t>компанії</a:t>
            </a:r>
            <a:r>
              <a:rPr lang="ru-RU" i="1" dirty="0" smtClean="0"/>
              <a:t> </a:t>
            </a:r>
            <a:r>
              <a:rPr lang="ru-RU" i="1" dirty="0" err="1" smtClean="0"/>
              <a:t>Apple</a:t>
            </a:r>
            <a:r>
              <a:rPr lang="ru-RU" i="1" dirty="0" smtClean="0"/>
              <a:t>, продав свою 10-відсоткову </a:t>
            </a:r>
            <a:r>
              <a:rPr lang="ru-RU" i="1" dirty="0" err="1" smtClean="0"/>
              <a:t>частку</a:t>
            </a:r>
            <a:r>
              <a:rPr lang="ru-RU" i="1" dirty="0" smtClean="0"/>
              <a:t> в </a:t>
            </a:r>
            <a:r>
              <a:rPr lang="ru-RU" i="1" dirty="0" err="1" smtClean="0"/>
              <a:t>компанії</a:t>
            </a:r>
            <a:r>
              <a:rPr lang="ru-RU" i="1" dirty="0" smtClean="0"/>
              <a:t> </a:t>
            </a:r>
            <a:r>
              <a:rPr lang="ru-RU" i="1" dirty="0" err="1" smtClean="0"/>
              <a:t>Apple</a:t>
            </a:r>
            <a:r>
              <a:rPr lang="ru-RU" i="1" dirty="0" smtClean="0"/>
              <a:t> за 800 </a:t>
            </a:r>
            <a:r>
              <a:rPr lang="ru-RU" i="1" dirty="0" err="1" smtClean="0"/>
              <a:t>доларів</a:t>
            </a:r>
            <a:r>
              <a:rPr lang="ru-RU" i="1" dirty="0" smtClean="0"/>
              <a:t> США через два </a:t>
            </a:r>
            <a:r>
              <a:rPr lang="ru-RU" i="1" dirty="0" err="1" smtClean="0"/>
              <a:t>тижні</a:t>
            </a:r>
            <a:r>
              <a:rPr lang="ru-RU" i="1" dirty="0" smtClean="0"/>
              <a:t> </a:t>
            </a:r>
            <a:r>
              <a:rPr lang="ru-RU" i="1" dirty="0" err="1" smtClean="0"/>
              <a:t>після</a:t>
            </a:r>
            <a:r>
              <a:rPr lang="ru-RU" i="1" dirty="0" smtClean="0"/>
              <a:t> запуску проекту.</a:t>
            </a:r>
          </a:p>
          <a:p>
            <a:pPr>
              <a:buNone/>
            </a:pPr>
            <a:r>
              <a:rPr lang="ru-RU" i="1" dirty="0" smtClean="0"/>
              <a:t>           </a:t>
            </a:r>
            <a:r>
              <a:rPr lang="ru-RU" i="1" dirty="0" err="1" smtClean="0"/>
              <a:t>Якби</a:t>
            </a:r>
            <a:r>
              <a:rPr lang="ru-RU" i="1" dirty="0" smtClean="0"/>
              <a:t>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зберіг</a:t>
            </a:r>
            <a:r>
              <a:rPr lang="ru-RU" i="1" dirty="0" smtClean="0"/>
              <a:t> свою </a:t>
            </a:r>
            <a:r>
              <a:rPr lang="ru-RU" i="1" dirty="0" err="1" smtClean="0"/>
              <a:t>частку</a:t>
            </a:r>
            <a:r>
              <a:rPr lang="ru-RU" i="1" dirty="0" smtClean="0"/>
              <a:t>, то </a:t>
            </a:r>
            <a:r>
              <a:rPr lang="ru-RU" i="1" dirty="0" err="1" smtClean="0"/>
              <a:t>сьогодні</a:t>
            </a:r>
            <a:r>
              <a:rPr lang="ru-RU" i="1" dirty="0" smtClean="0"/>
              <a:t> вона б </a:t>
            </a:r>
            <a:r>
              <a:rPr lang="ru-RU" i="1" dirty="0" err="1" smtClean="0"/>
              <a:t>оцінювалася</a:t>
            </a:r>
            <a:r>
              <a:rPr lang="ru-RU" i="1" dirty="0" smtClean="0"/>
              <a:t> </a:t>
            </a:r>
            <a:r>
              <a:rPr lang="ru-RU" i="1" dirty="0" err="1" smtClean="0"/>
              <a:t>приблизно</a:t>
            </a:r>
            <a:r>
              <a:rPr lang="ru-RU" i="1" dirty="0" smtClean="0"/>
              <a:t> в  80 </a:t>
            </a:r>
            <a:r>
              <a:rPr lang="ru-RU" i="1" dirty="0" err="1" smtClean="0"/>
              <a:t>млрд</a:t>
            </a:r>
            <a:r>
              <a:rPr lang="ru-RU" i="1" dirty="0" smtClean="0"/>
              <a:t> </a:t>
            </a:r>
            <a:r>
              <a:rPr lang="ru-RU" i="1" dirty="0" err="1" smtClean="0"/>
              <a:t>доларів</a:t>
            </a:r>
            <a:r>
              <a:rPr lang="ru-RU" i="1" dirty="0" smtClean="0"/>
              <a:t> США.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На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започаткування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</a:t>
            </a:r>
            <a:r>
              <a:rPr lang="ru-RU" dirty="0" err="1" smtClean="0"/>
              <a:t>підприємець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, </a:t>
            </a:r>
            <a:r>
              <a:rPr lang="ru-RU" dirty="0" err="1" smtClean="0"/>
              <a:t>приділяючи</a:t>
            </a:r>
            <a:r>
              <a:rPr lang="ru-RU" dirty="0" smtClean="0"/>
              <a:t> </a:t>
            </a:r>
            <a:r>
              <a:rPr lang="ru-RU" dirty="0" err="1" smtClean="0"/>
              <a:t>створенню</a:t>
            </a:r>
            <a:r>
              <a:rPr lang="ru-RU" dirty="0" smtClean="0"/>
              <a:t> та продажу продукту весь </a:t>
            </a:r>
            <a:r>
              <a:rPr lang="ru-RU" dirty="0" err="1" smtClean="0"/>
              <a:t>вільний</a:t>
            </a:r>
            <a:r>
              <a:rPr lang="ru-RU" dirty="0" smtClean="0"/>
              <a:t> час. </a:t>
            </a:r>
            <a:r>
              <a:rPr lang="ru-RU" dirty="0" err="1" smtClean="0"/>
              <a:t>Іншими</a:t>
            </a:r>
            <a:r>
              <a:rPr lang="ru-RU" dirty="0" smtClean="0"/>
              <a:t> словами: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підприємець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на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 почав </a:t>
            </a:r>
            <a:r>
              <a:rPr lang="ru-RU" dirty="0" err="1" smtClean="0"/>
              <a:t>працювати</a:t>
            </a:r>
            <a:r>
              <a:rPr lang="ru-RU" dirty="0" smtClean="0"/>
              <a:t> на </a:t>
            </a:r>
            <a:r>
              <a:rPr lang="ru-RU" dirty="0" err="1" smtClean="0"/>
              <a:t>нього</a:t>
            </a:r>
            <a:r>
              <a:rPr lang="ru-RU" dirty="0" smtClean="0"/>
              <a:t> та </a:t>
            </a:r>
            <a:r>
              <a:rPr lang="ru-RU" dirty="0" err="1" smtClean="0"/>
              <a:t>приносити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прибутки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3. </a:t>
            </a:r>
            <a:r>
              <a:rPr lang="ru-RU" dirty="0" err="1" smtClean="0">
                <a:solidFill>
                  <a:srgbClr val="92D050"/>
                </a:solidFill>
              </a:rPr>
              <a:t>Безперервність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покращення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професійних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знань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навичок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485778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Інвестиції</a:t>
            </a:r>
            <a:r>
              <a:rPr lang="ru-RU" dirty="0" smtClean="0"/>
              <a:t> в </a:t>
            </a:r>
            <a:r>
              <a:rPr lang="ru-RU" dirty="0" err="1" smtClean="0"/>
              <a:t>людський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-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- </a:t>
            </a:r>
            <a:r>
              <a:rPr lang="ru-RU" dirty="0" err="1" smtClean="0"/>
              <a:t>набуття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здобуття</a:t>
            </a:r>
            <a:r>
              <a:rPr lang="ru-RU" dirty="0" smtClean="0"/>
              <a:t> </a:t>
            </a:r>
            <a:r>
              <a:rPr lang="ru-RU" dirty="0" err="1" smtClean="0"/>
              <a:t>професійного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4. </a:t>
            </a:r>
            <a:r>
              <a:rPr lang="ru-RU" dirty="0" err="1" smtClean="0">
                <a:solidFill>
                  <a:srgbClr val="92D050"/>
                </a:solidFill>
              </a:rPr>
              <a:t>Побудова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кар’єри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4857784"/>
          </a:xfrm>
        </p:spPr>
        <p:txBody>
          <a:bodyPr>
            <a:normAutofit/>
          </a:bodyPr>
          <a:lstStyle/>
          <a:p>
            <a:r>
              <a:rPr lang="ru-RU" dirty="0" smtClean="0"/>
              <a:t>Час, </a:t>
            </a:r>
            <a:r>
              <a:rPr lang="ru-RU" dirty="0" err="1" smtClean="0"/>
              <a:t>який</a:t>
            </a:r>
            <a:r>
              <a:rPr lang="ru-RU" dirty="0" smtClean="0"/>
              <a:t> доросла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присвячує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 та </a:t>
            </a:r>
            <a:r>
              <a:rPr lang="ru-RU" dirty="0" err="1" smtClean="0"/>
              <a:t>зароблянню</a:t>
            </a:r>
            <a:r>
              <a:rPr lang="ru-RU" dirty="0" smtClean="0"/>
              <a:t> грошей,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обрати для себе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r>
              <a:rPr lang="ru-RU" dirty="0" smtClean="0"/>
              <a:t>, яке </a:t>
            </a:r>
            <a:r>
              <a:rPr lang="ru-RU" dirty="0" err="1" smtClean="0"/>
              <a:t>приноситиме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фінансову</a:t>
            </a:r>
            <a:r>
              <a:rPr lang="ru-RU" dirty="0" smtClean="0"/>
              <a:t> </a:t>
            </a:r>
            <a:r>
              <a:rPr lang="ru-RU" dirty="0" err="1" smtClean="0"/>
              <a:t>вигоду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, </a:t>
            </a:r>
            <a:r>
              <a:rPr lang="ru-RU" dirty="0" err="1" smtClean="0"/>
              <a:t>обрана</a:t>
            </a:r>
            <a:r>
              <a:rPr lang="ru-RU" dirty="0" smtClean="0"/>
              <a:t> робота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</a:t>
            </a:r>
            <a:r>
              <a:rPr lang="ru-RU" dirty="0" err="1" smtClean="0"/>
              <a:t>цінностям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ідеалам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реалізувати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та </a:t>
            </a:r>
            <a:r>
              <a:rPr lang="ru-RU" dirty="0" err="1" smtClean="0"/>
              <a:t>мрії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86190"/>
            <a:ext cx="8929718" cy="278608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Мотивація</a:t>
            </a:r>
            <a:r>
              <a:rPr lang="ru-RU" sz="3200" dirty="0" smtClean="0"/>
              <a:t> до </a:t>
            </a:r>
            <a:r>
              <a:rPr lang="ru-RU" sz="3200" dirty="0" err="1" smtClean="0"/>
              <a:t>побудови</a:t>
            </a:r>
            <a:r>
              <a:rPr lang="ru-RU" sz="3200" dirty="0" smtClean="0"/>
              <a:t> </a:t>
            </a:r>
            <a:r>
              <a:rPr lang="ru-RU" sz="3200" dirty="0" err="1" smtClean="0"/>
              <a:t>кар’єри</a:t>
            </a:r>
            <a:r>
              <a:rPr lang="ru-RU" sz="3200" dirty="0" smtClean="0"/>
              <a:t> часто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фінансовий</a:t>
            </a:r>
            <a:r>
              <a:rPr lang="ru-RU" sz="3200" dirty="0" smtClean="0"/>
              <a:t> характер, </a:t>
            </a:r>
            <a:r>
              <a:rPr lang="ru-RU" sz="3200" dirty="0" err="1" smtClean="0"/>
              <a:t>адже</a:t>
            </a:r>
            <a:r>
              <a:rPr lang="ru-RU" sz="3200" dirty="0" smtClean="0"/>
              <a:t> </a:t>
            </a:r>
            <a:r>
              <a:rPr lang="ru-RU" sz="3200" dirty="0" err="1" smtClean="0"/>
              <a:t>вища</a:t>
            </a:r>
            <a:r>
              <a:rPr lang="ru-RU" sz="3200" dirty="0" smtClean="0"/>
              <a:t> посада </a:t>
            </a:r>
            <a:r>
              <a:rPr lang="ru-RU" sz="3200" dirty="0" err="1" smtClean="0"/>
              <a:t>майже</a:t>
            </a:r>
            <a:r>
              <a:rPr lang="ru-RU" sz="3200" dirty="0" smtClean="0"/>
              <a:t> </a:t>
            </a:r>
            <a:r>
              <a:rPr lang="ru-RU" sz="3200" dirty="0" err="1" smtClean="0"/>
              <a:t>завжди</a:t>
            </a:r>
            <a:r>
              <a:rPr lang="ru-RU" sz="3200" dirty="0" smtClean="0"/>
              <a:t> </a:t>
            </a:r>
            <a:r>
              <a:rPr lang="ru-RU" sz="3200" dirty="0" err="1" smtClean="0"/>
              <a:t>гарантує</a:t>
            </a:r>
            <a:r>
              <a:rPr lang="ru-RU" sz="3200" dirty="0" smtClean="0"/>
              <a:t> </a:t>
            </a:r>
            <a:r>
              <a:rPr lang="ru-RU" sz="3200" dirty="0" err="1" smtClean="0"/>
              <a:t>вищий</a:t>
            </a:r>
            <a:r>
              <a:rPr lang="ru-RU" sz="3200" dirty="0" smtClean="0"/>
              <a:t> </a:t>
            </a:r>
            <a:r>
              <a:rPr lang="ru-RU" sz="3200" dirty="0" err="1" smtClean="0"/>
              <a:t>рівень</a:t>
            </a:r>
            <a:r>
              <a:rPr lang="ru-RU" sz="3200" dirty="0" smtClean="0"/>
              <a:t> </a:t>
            </a:r>
            <a:r>
              <a:rPr lang="ru-RU" sz="3200" dirty="0" err="1" smtClean="0"/>
              <a:t>винагороди</a:t>
            </a:r>
            <a:r>
              <a:rPr lang="ru-RU" sz="3200" dirty="0" smtClean="0"/>
              <a:t>, </a:t>
            </a:r>
            <a:r>
              <a:rPr lang="ru-RU" sz="3200" dirty="0" err="1" smtClean="0"/>
              <a:t>щоправда</a:t>
            </a:r>
            <a:r>
              <a:rPr lang="ru-RU" sz="3200" dirty="0" smtClean="0"/>
              <a:t>, разом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вищим</a:t>
            </a:r>
            <a:r>
              <a:rPr lang="ru-RU" sz="3200" dirty="0" smtClean="0"/>
              <a:t> </a:t>
            </a:r>
            <a:r>
              <a:rPr lang="ru-RU" sz="3200" dirty="0" err="1" smtClean="0"/>
              <a:t>рівнем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відповідальності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7650" name="Picture 2" descr="Картинки по запросу карьера"/>
          <p:cNvPicPr>
            <a:picLocks noChangeAspect="1" noChangeArrowheads="1"/>
          </p:cNvPicPr>
          <p:nvPr/>
        </p:nvPicPr>
        <p:blipFill>
          <a:blip r:embed="rId3"/>
          <a:srcRect l="3390" b="12509"/>
          <a:stretch>
            <a:fillRect/>
          </a:stretch>
        </p:blipFill>
        <p:spPr bwMode="auto">
          <a:xfrm>
            <a:off x="4000497" y="142851"/>
            <a:ext cx="5000660" cy="3333773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-357222" y="1285860"/>
            <a:ext cx="4714876" cy="18478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Усвідомлені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спрямовані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професійне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зростання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називають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кар’єрою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4429156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Кар</a:t>
            </a:r>
            <a:r>
              <a:rPr lang="en-US" dirty="0" smtClean="0"/>
              <a:t>’</a:t>
            </a:r>
            <a:r>
              <a:rPr lang="uk-UA" dirty="0" err="1" smtClean="0"/>
              <a:t>єра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ПИТАННЯ ДЛЯ ОБГОВОРЕННЯ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     </a:t>
            </a:r>
            <a:r>
              <a:rPr lang="ru-RU" sz="4400" i="1" dirty="0" err="1" smtClean="0"/>
              <a:t>Зіставте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власні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цінності</a:t>
            </a:r>
            <a:r>
              <a:rPr lang="ru-RU" sz="4400" i="1" dirty="0" smtClean="0"/>
              <a:t> та </a:t>
            </a:r>
            <a:r>
              <a:rPr lang="ru-RU" sz="4400" i="1" dirty="0" err="1" smtClean="0"/>
              <a:t>риси</a:t>
            </a:r>
            <a:r>
              <a:rPr lang="ru-RU" sz="4400" i="1" dirty="0" smtClean="0"/>
              <a:t> характеру </a:t>
            </a:r>
            <a:r>
              <a:rPr lang="ru-RU" sz="4400" i="1" dirty="0" err="1" smtClean="0"/>
              <a:t>з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професією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чи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роботою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своєї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мрії</a:t>
            </a:r>
            <a:r>
              <a:rPr lang="ru-RU" sz="4400" i="1" dirty="0" smtClean="0"/>
              <a:t>.</a:t>
            </a:r>
          </a:p>
          <a:p>
            <a:pPr>
              <a:buNone/>
            </a:pPr>
            <a:r>
              <a:rPr lang="ru-RU" sz="4400" i="1" dirty="0" smtClean="0"/>
              <a:t>     </a:t>
            </a:r>
            <a:r>
              <a:rPr lang="ru-RU" sz="4400" i="1" dirty="0" err="1" smtClean="0"/>
              <a:t>Які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знання</a:t>
            </a:r>
            <a:r>
              <a:rPr lang="ru-RU" sz="4400" i="1" dirty="0" smtClean="0"/>
              <a:t>, </a:t>
            </a:r>
            <a:r>
              <a:rPr lang="ru-RU" sz="4400" i="1" dirty="0" err="1" smtClean="0"/>
              <a:t>рівень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освіти</a:t>
            </a:r>
            <a:r>
              <a:rPr lang="ru-RU" sz="4400" i="1" dirty="0" smtClean="0"/>
              <a:t>, </a:t>
            </a:r>
            <a:r>
              <a:rPr lang="ru-RU" sz="4400" i="1" dirty="0" err="1" smtClean="0"/>
              <a:t>навички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будуть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потрібні</a:t>
            </a:r>
            <a:r>
              <a:rPr lang="ru-RU" sz="4400" i="1" dirty="0" smtClean="0"/>
              <a:t> для </a:t>
            </a:r>
            <a:r>
              <a:rPr lang="ru-RU" sz="4400" i="1" dirty="0" err="1" smtClean="0"/>
              <a:t>досягнення</a:t>
            </a:r>
            <a:r>
              <a:rPr lang="ru-RU" sz="4400" i="1" dirty="0" smtClean="0"/>
              <a:t> в </a:t>
            </a:r>
            <a:r>
              <a:rPr lang="ru-RU" sz="4400" i="1" dirty="0" err="1" smtClean="0"/>
              <a:t>ній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професійного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успіху</a:t>
            </a:r>
            <a:r>
              <a:rPr lang="ru-RU" sz="4400" i="1" dirty="0" smtClean="0"/>
              <a:t>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357322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Вислів</a:t>
            </a:r>
            <a:r>
              <a:rPr lang="ru-RU" dirty="0" smtClean="0"/>
              <a:t> </a:t>
            </a:r>
            <a:r>
              <a:rPr lang="ru-RU" i="1" dirty="0" err="1" smtClean="0"/>
              <a:t>Конфуція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думаєте</a:t>
            </a:r>
            <a:r>
              <a:rPr lang="ru-RU" dirty="0" smtClean="0"/>
              <a:t> про </a:t>
            </a:r>
            <a:r>
              <a:rPr lang="ru-RU" dirty="0" err="1" smtClean="0"/>
              <a:t>вислів</a:t>
            </a:r>
            <a:r>
              <a:rPr lang="ru-RU" dirty="0" smtClean="0"/>
              <a:t> </a:t>
            </a:r>
            <a:r>
              <a:rPr lang="ru-RU" dirty="0" err="1" smtClean="0"/>
              <a:t>китайського</a:t>
            </a:r>
            <a:r>
              <a:rPr lang="ru-RU" dirty="0" smtClean="0"/>
              <a:t> </a:t>
            </a:r>
            <a:r>
              <a:rPr lang="ru-RU" dirty="0" err="1" smtClean="0"/>
              <a:t>філософа</a:t>
            </a:r>
            <a:r>
              <a:rPr lang="ru-RU" dirty="0" smtClean="0"/>
              <a:t> та </a:t>
            </a:r>
            <a:r>
              <a:rPr lang="ru-RU" dirty="0" err="1" smtClean="0"/>
              <a:t>мислителя</a:t>
            </a:r>
            <a:r>
              <a:rPr lang="ru-RU" dirty="0" smtClean="0"/>
              <a:t> </a:t>
            </a:r>
            <a:r>
              <a:rPr lang="ru-RU" dirty="0" err="1" smtClean="0"/>
              <a:t>Конфуція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        </a:t>
            </a:r>
            <a:r>
              <a:rPr lang="ru-RU" sz="3600" i="1" dirty="0" smtClean="0"/>
              <a:t>«</a:t>
            </a:r>
            <a:r>
              <a:rPr lang="ru-RU" sz="3600" i="1" dirty="0" err="1" smtClean="0"/>
              <a:t>Хочеш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нагодувати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людину</a:t>
            </a:r>
            <a:r>
              <a:rPr lang="ru-RU" sz="3600" i="1" dirty="0" smtClean="0"/>
              <a:t> один раз – дай </a:t>
            </a:r>
            <a:r>
              <a:rPr lang="ru-RU" sz="3600" i="1" dirty="0" err="1" smtClean="0"/>
              <a:t>їй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рибу</a:t>
            </a:r>
            <a:r>
              <a:rPr lang="ru-RU" sz="3600" i="1" dirty="0" smtClean="0"/>
              <a:t>. </a:t>
            </a:r>
            <a:r>
              <a:rPr lang="ru-RU" sz="3600" i="1" dirty="0" err="1" smtClean="0"/>
              <a:t>Хочеш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нагодувати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її</a:t>
            </a:r>
            <a:r>
              <a:rPr lang="ru-RU" sz="3600" i="1" dirty="0" smtClean="0"/>
              <a:t> на все </a:t>
            </a:r>
            <a:r>
              <a:rPr lang="ru-RU" sz="3600" i="1" dirty="0" err="1" smtClean="0"/>
              <a:t>життя</a:t>
            </a:r>
            <a:r>
              <a:rPr lang="ru-RU" sz="3600" i="1" dirty="0" smtClean="0"/>
              <a:t> –</a:t>
            </a:r>
            <a:r>
              <a:rPr lang="ru-RU" sz="3600" i="1" dirty="0" err="1" smtClean="0"/>
              <a:t>навчи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її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рибалити</a:t>
            </a:r>
            <a:r>
              <a:rPr lang="ru-RU" sz="3600" i="1" dirty="0" smtClean="0"/>
              <a:t>»?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Питання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71504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елементів</a:t>
            </a:r>
            <a:r>
              <a:rPr lang="ru-RU" i="1" dirty="0" smtClean="0"/>
              <a:t> </a:t>
            </a:r>
            <a:r>
              <a:rPr lang="ru-RU" i="1" dirty="0" err="1" smtClean="0"/>
              <a:t>складається</a:t>
            </a:r>
            <a:r>
              <a:rPr lang="ru-RU" i="1" dirty="0" smtClean="0"/>
              <a:t> </a:t>
            </a:r>
            <a:r>
              <a:rPr lang="ru-RU" i="1" dirty="0" err="1" smtClean="0"/>
              <a:t>заробітна</a:t>
            </a:r>
            <a:r>
              <a:rPr lang="ru-RU" i="1" dirty="0" smtClean="0"/>
              <a:t> плата?</a:t>
            </a:r>
          </a:p>
          <a:p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завжди</a:t>
            </a:r>
            <a:r>
              <a:rPr lang="ru-RU" i="1" dirty="0" smtClean="0"/>
              <a:t> </a:t>
            </a:r>
            <a:r>
              <a:rPr lang="ru-RU" i="1" dirty="0" err="1" smtClean="0"/>
              <a:t>розмір</a:t>
            </a:r>
            <a:r>
              <a:rPr lang="ru-RU" i="1" dirty="0" smtClean="0"/>
              <a:t> </a:t>
            </a:r>
            <a:r>
              <a:rPr lang="ru-RU" i="1" dirty="0" err="1" smtClean="0"/>
              <a:t>винагороди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підприємця</a:t>
            </a:r>
            <a:r>
              <a:rPr lang="ru-RU" i="1" dirty="0" smtClean="0"/>
              <a:t> </a:t>
            </a:r>
            <a:r>
              <a:rPr lang="ru-RU" i="1" dirty="0" err="1" smtClean="0"/>
              <a:t>залежить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кількості</a:t>
            </a:r>
            <a:r>
              <a:rPr lang="ru-RU" i="1" dirty="0" smtClean="0"/>
              <a:t> </a:t>
            </a:r>
            <a:r>
              <a:rPr lang="ru-RU" i="1" dirty="0" err="1" smtClean="0"/>
              <a:t>відпрацьованого</a:t>
            </a:r>
            <a:r>
              <a:rPr lang="ru-RU" i="1" dirty="0" smtClean="0"/>
              <a:t> ним часу?</a:t>
            </a:r>
          </a:p>
          <a:p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чинники</a:t>
            </a:r>
            <a:r>
              <a:rPr lang="ru-RU" i="1" dirty="0" smtClean="0"/>
              <a:t> </a:t>
            </a:r>
            <a:r>
              <a:rPr lang="ru-RU" i="1" dirty="0" err="1" smtClean="0"/>
              <a:t>впливають</a:t>
            </a:r>
            <a:r>
              <a:rPr lang="ru-RU" i="1" dirty="0" smtClean="0"/>
              <a:t> на </a:t>
            </a:r>
            <a:r>
              <a:rPr lang="ru-RU" i="1" dirty="0" err="1" smtClean="0"/>
              <a:t>рівень</a:t>
            </a:r>
            <a:r>
              <a:rPr lang="ru-RU" i="1" dirty="0" smtClean="0"/>
              <a:t> доходу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праці</a:t>
            </a:r>
            <a:r>
              <a:rPr lang="ru-RU" i="1" dirty="0" smtClean="0"/>
              <a:t>?</a:t>
            </a:r>
          </a:p>
          <a:p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таке</a:t>
            </a:r>
            <a:r>
              <a:rPr lang="ru-RU" i="1" dirty="0" smtClean="0"/>
              <a:t> </a:t>
            </a:r>
            <a:r>
              <a:rPr lang="ru-RU" i="1" dirty="0" err="1" smtClean="0"/>
              <a:t>інвестиції</a:t>
            </a:r>
            <a:r>
              <a:rPr lang="ru-RU" i="1" dirty="0" smtClean="0"/>
              <a:t> в </a:t>
            </a:r>
            <a:r>
              <a:rPr lang="ru-RU" i="1" dirty="0" err="1" smtClean="0"/>
              <a:t>людський</a:t>
            </a:r>
            <a:r>
              <a:rPr lang="ru-RU" i="1" dirty="0" smtClean="0"/>
              <a:t> </a:t>
            </a:r>
            <a:r>
              <a:rPr lang="ru-RU" i="1" dirty="0" err="1" smtClean="0"/>
              <a:t>капітал</a:t>
            </a:r>
            <a:r>
              <a:rPr lang="ru-RU" i="1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Інтерактивний тест 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8286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vs-9.com/material/test/show_test.php?id=7</a:t>
            </a:r>
            <a:r>
              <a:rPr lang="ru-RU" sz="2400" dirty="0" smtClean="0">
                <a:hlinkClick r:id="rId3"/>
              </a:rPr>
              <a:t>5</a:t>
            </a:r>
            <a:endParaRPr lang="ru-RU" sz="2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2857496"/>
            <a:ext cx="9144000" cy="82866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Додаткові інтерактивні завдання та</a:t>
            </a:r>
            <a:r>
              <a:rPr kumimoji="0" lang="uk-UA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матеріали до всіх шкільних предметів  знаходяться на сайті </a:t>
            </a:r>
            <a:endParaRPr kumimoji="0" lang="en-US" sz="6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3786190"/>
            <a:ext cx="9144000" cy="8286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VS-9.com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Фріланс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4214842"/>
          </a:xfrm>
        </p:spPr>
        <p:txBody>
          <a:bodyPr>
            <a:normAutofit/>
          </a:bodyPr>
          <a:lstStyle/>
          <a:p>
            <a:r>
              <a:rPr lang="ru-RU" dirty="0" err="1" smtClean="0"/>
              <a:t>Фріланс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коли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 </a:t>
            </a:r>
            <a:r>
              <a:rPr lang="ru-RU" dirty="0" err="1" smtClean="0"/>
              <a:t>компанії-клієнта</a:t>
            </a:r>
            <a:r>
              <a:rPr lang="ru-RU" dirty="0" smtClean="0"/>
              <a:t> та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за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винагороду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фріланса</a:t>
            </a:r>
            <a:r>
              <a:rPr lang="ru-RU" dirty="0" smtClean="0"/>
              <a:t>: переклад </a:t>
            </a:r>
            <a:r>
              <a:rPr lang="ru-RU" dirty="0" err="1" smtClean="0"/>
              <a:t>іноземного</a:t>
            </a:r>
            <a:r>
              <a:rPr lang="ru-RU" dirty="0" smtClean="0"/>
              <a:t> тексту, </a:t>
            </a:r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ru-RU" dirty="0" err="1" smtClean="0"/>
              <a:t>звіту</a:t>
            </a:r>
            <a:r>
              <a:rPr lang="ru-RU" dirty="0" smtClean="0"/>
              <a:t> за результатами </a:t>
            </a:r>
            <a:r>
              <a:rPr lang="ru-RU" dirty="0" err="1" smtClean="0"/>
              <a:t>дослідження</a:t>
            </a:r>
            <a:r>
              <a:rPr lang="ru-RU" dirty="0" smtClean="0"/>
              <a:t> ринку,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, дизайну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написання</a:t>
            </a:r>
            <a:r>
              <a:rPr lang="ru-RU" dirty="0" smtClean="0"/>
              <a:t> </a:t>
            </a:r>
            <a:r>
              <a:rPr lang="ru-RU" dirty="0" err="1" smtClean="0"/>
              <a:t>комп’ютерної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Фрілансер</a:t>
            </a:r>
            <a:r>
              <a:rPr lang="ru-RU" dirty="0" smtClean="0"/>
              <a:t> не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лікарняний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піти</a:t>
            </a:r>
            <a:r>
              <a:rPr lang="ru-RU" dirty="0" smtClean="0"/>
              <a:t> в </a:t>
            </a:r>
            <a:r>
              <a:rPr lang="ru-RU" dirty="0" err="1" smtClean="0"/>
              <a:t>оплачувану</a:t>
            </a:r>
            <a:r>
              <a:rPr lang="ru-RU" dirty="0" smtClean="0"/>
              <a:t> </a:t>
            </a:r>
            <a:r>
              <a:rPr lang="ru-RU" dirty="0" err="1" smtClean="0"/>
              <a:t>щорічну</a:t>
            </a:r>
            <a:r>
              <a:rPr lang="ru-RU" dirty="0" smtClean="0"/>
              <a:t> </a:t>
            </a:r>
            <a:r>
              <a:rPr lang="ru-RU" dirty="0" err="1" smtClean="0"/>
              <a:t>відпустку</a:t>
            </a:r>
            <a:r>
              <a:rPr lang="ru-RU" dirty="0" smtClean="0"/>
              <a:t>.</a:t>
            </a:r>
          </a:p>
        </p:txBody>
      </p:sp>
      <p:pic>
        <p:nvPicPr>
          <p:cNvPr id="8194" name="Picture 2" descr="Картинки по запросу фрилан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986394"/>
            <a:ext cx="3327300" cy="187160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4786322"/>
            <a:ext cx="6500826" cy="20716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Замовлення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фрілансера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часто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мають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одноразовий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випадковий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характер,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фрілансер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відповідно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мусить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постійно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шукати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клієнтів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домовлятися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завдання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Фріланс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9957"/>
            <a:ext cx="5786478" cy="6828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Фріланс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789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693185"/>
            <a:ext cx="6572296" cy="6164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Фріланс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6866" name="Picture 2" descr="Картинки по запросу фрилан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2335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Фріланс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9938" name="Picture 2" descr="https://cs6.pikabu.ru/post_img/big/2014/04/23/11/1398276654_165955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36166"/>
            <a:ext cx="9144000" cy="419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Підприємництво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592935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Підприємництво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самостійна</a:t>
            </a:r>
            <a:r>
              <a:rPr lang="ru-RU" dirty="0" smtClean="0"/>
              <a:t>, регулярна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продажу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яка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вигоди</a:t>
            </a:r>
            <a:r>
              <a:rPr lang="ru-RU" dirty="0" smtClean="0"/>
              <a:t> (</a:t>
            </a:r>
            <a:r>
              <a:rPr lang="ru-RU" dirty="0" err="1" smtClean="0"/>
              <a:t>прибутку</a:t>
            </a:r>
            <a:r>
              <a:rPr lang="ru-RU" dirty="0" smtClean="0"/>
              <a:t>). </a:t>
            </a:r>
            <a:r>
              <a:rPr lang="ru-RU" dirty="0" err="1" smtClean="0"/>
              <a:t>Підприємництво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основою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Картинки по запросу предпринимательство"/>
          <p:cNvPicPr>
            <a:picLocks noChangeAspect="1" noChangeArrowheads="1"/>
          </p:cNvPicPr>
          <p:nvPr/>
        </p:nvPicPr>
        <p:blipFill>
          <a:blip r:embed="rId3"/>
          <a:srcRect t="22781"/>
          <a:stretch>
            <a:fillRect/>
          </a:stretch>
        </p:blipFill>
        <p:spPr bwMode="auto">
          <a:xfrm>
            <a:off x="1500166" y="3286124"/>
            <a:ext cx="6076950" cy="3148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підприємницького</a:t>
            </a:r>
            <a:r>
              <a:rPr lang="ru-RU" dirty="0" smtClean="0"/>
              <a:t> </a:t>
            </a:r>
            <a:r>
              <a:rPr lang="ru-RU" dirty="0" err="1" smtClean="0"/>
              <a:t>хисту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286412"/>
          </a:xfrm>
        </p:spPr>
        <p:txBody>
          <a:bodyPr>
            <a:normAutofit/>
          </a:bodyPr>
          <a:lstStyle/>
          <a:p>
            <a:r>
              <a:rPr lang="ru-RU" dirty="0" err="1" smtClean="0"/>
              <a:t>Успішний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застосуванні</a:t>
            </a:r>
            <a:r>
              <a:rPr lang="ru-RU" dirty="0" smtClean="0"/>
              <a:t> таких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підприємницького</a:t>
            </a:r>
            <a:r>
              <a:rPr lang="ru-RU" dirty="0" smtClean="0"/>
              <a:t> </a:t>
            </a:r>
            <a:r>
              <a:rPr lang="ru-RU" dirty="0" err="1" smtClean="0"/>
              <a:t>хисту</a:t>
            </a:r>
            <a:r>
              <a:rPr lang="ru-RU" dirty="0" smtClean="0"/>
              <a:t> (таланта):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креативності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 потреби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мислити</a:t>
            </a:r>
            <a:r>
              <a:rPr lang="ru-RU" dirty="0" smtClean="0"/>
              <a:t> нешаблонно та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продукт,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матиме</a:t>
            </a:r>
            <a:r>
              <a:rPr lang="ru-RU" dirty="0" smtClean="0"/>
              <a:t> попит;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предметних</a:t>
            </a:r>
            <a:r>
              <a:rPr lang="ru-RU" dirty="0" smtClean="0"/>
              <a:t> </a:t>
            </a:r>
            <a:r>
              <a:rPr lang="ru-RU" dirty="0" err="1" smtClean="0"/>
              <a:t>знаннях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досвіді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нададуть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продукт;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організаторських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лідерських</a:t>
            </a:r>
            <a:r>
              <a:rPr lang="ru-RU" dirty="0" smtClean="0"/>
              <a:t> </a:t>
            </a:r>
            <a:r>
              <a:rPr lang="ru-RU" dirty="0" err="1" smtClean="0"/>
              <a:t>здібностях</a:t>
            </a:r>
            <a:r>
              <a:rPr lang="ru-RU" dirty="0" smtClean="0"/>
              <a:t>, </a:t>
            </a:r>
            <a:r>
              <a:rPr lang="ru-RU" dirty="0" err="1" smtClean="0"/>
              <a:t>необхідних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залучити</a:t>
            </a:r>
            <a:r>
              <a:rPr lang="ru-RU" dirty="0" smtClean="0"/>
              <a:t> до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та </a:t>
            </a:r>
            <a:r>
              <a:rPr lang="ru-RU" dirty="0" err="1" smtClean="0"/>
              <a:t>надихнути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спеціалістів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441</TotalTime>
  <Words>1137</Words>
  <PresentationFormat>Экран (4:3)</PresentationFormat>
  <Paragraphs>106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ТЕМА 2. ЗАЙНЯТІСТЬ І ПІДПРИЄМНИЦТВО</vt:lpstr>
      <vt:lpstr>1.  Форми зайнятості </vt:lpstr>
      <vt:lpstr>Фріланс </vt:lpstr>
      <vt:lpstr>Фріланс </vt:lpstr>
      <vt:lpstr>Фріланс </vt:lpstr>
      <vt:lpstr>Фріланс </vt:lpstr>
      <vt:lpstr>Фріланс </vt:lpstr>
      <vt:lpstr>Підприємництво </vt:lpstr>
      <vt:lpstr>Ключові елементи підприємницького хисту </vt:lpstr>
      <vt:lpstr>Підприємництво </vt:lpstr>
      <vt:lpstr>Бізнес-ідея</vt:lpstr>
      <vt:lpstr>Бізнес-план</vt:lpstr>
      <vt:lpstr>Ризик підприємця</vt:lpstr>
      <vt:lpstr>Ризик підприємця</vt:lpstr>
      <vt:lpstr>Ризик підприємця</vt:lpstr>
      <vt:lpstr>Приклади </vt:lpstr>
      <vt:lpstr>Причини невдач стартапів:</vt:lpstr>
      <vt:lpstr>2. Порядок формування винагороди</vt:lpstr>
      <vt:lpstr>Мінімальна заробітна плата</vt:lpstr>
      <vt:lpstr>Це цікаво…</vt:lpstr>
      <vt:lpstr>Свій бізнес</vt:lpstr>
      <vt:lpstr>3. Безперервність покращення професійних знань і навичок</vt:lpstr>
      <vt:lpstr>4. Побудова кар’єри</vt:lpstr>
      <vt:lpstr>Кар’єра</vt:lpstr>
      <vt:lpstr>ПИТАННЯ ДЛЯ ОБГОВОРЕННЯ</vt:lpstr>
      <vt:lpstr>Вислів Конфуція</vt:lpstr>
      <vt:lpstr>Питання</vt:lpstr>
      <vt:lpstr>Інтерактивний тест к уроку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Лена</cp:lastModifiedBy>
  <cp:revision>78</cp:revision>
  <dcterms:created xsi:type="dcterms:W3CDTF">2019-09-05T09:26:11Z</dcterms:created>
  <dcterms:modified xsi:type="dcterms:W3CDTF">2019-09-12T17:21:46Z</dcterms:modified>
</cp:coreProperties>
</file>