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72" r:id="rId6"/>
    <p:sldId id="275" r:id="rId7"/>
    <p:sldId id="258" r:id="rId8"/>
    <p:sldId id="262" r:id="rId9"/>
    <p:sldId id="264" r:id="rId10"/>
    <p:sldId id="274" r:id="rId11"/>
    <p:sldId id="271" r:id="rId12"/>
    <p:sldId id="261" r:id="rId13"/>
    <p:sldId id="263" r:id="rId14"/>
    <p:sldId id="265" r:id="rId15"/>
    <p:sldId id="266" r:id="rId16"/>
    <p:sldId id="267" r:id="rId17"/>
    <p:sldId id="268" r:id="rId18"/>
    <p:sldId id="273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s-9.com/material/test/show_test.php?id=7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ТЕМА 1. ЩО ТАКЕ ГРОШІ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214290"/>
            <a:ext cx="239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Фінансова</a:t>
            </a:r>
            <a:r>
              <a:rPr lang="ru-RU" dirty="0" smtClean="0"/>
              <a:t> </a:t>
            </a:r>
            <a:r>
              <a:rPr lang="ru-RU" dirty="0" err="1" smtClean="0"/>
              <a:t>грамотність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Перші монети на території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600 р. до н. е.  </a:t>
            </a:r>
            <a:r>
              <a:rPr lang="ru-RU" dirty="0" err="1" smtClean="0"/>
              <a:t>з’явилися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монети</a:t>
            </a:r>
            <a:r>
              <a:rPr lang="ru-RU" dirty="0" smtClean="0"/>
              <a:t> 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– у </a:t>
            </a:r>
            <a:r>
              <a:rPr lang="ru-RU" dirty="0" err="1" smtClean="0"/>
              <a:t>грецьких</a:t>
            </a:r>
            <a:r>
              <a:rPr lang="ru-RU" dirty="0" smtClean="0"/>
              <a:t> </a:t>
            </a:r>
            <a:r>
              <a:rPr lang="ru-RU" dirty="0" err="1" smtClean="0"/>
              <a:t>колоніях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Чорного моря. </a:t>
            </a:r>
          </a:p>
          <a:p>
            <a:r>
              <a:rPr lang="ru-RU" dirty="0" err="1" smtClean="0"/>
              <a:t>Пізніше</a:t>
            </a:r>
            <a:r>
              <a:rPr lang="ru-RU" dirty="0" smtClean="0"/>
              <a:t> в </a:t>
            </a:r>
            <a:r>
              <a:rPr lang="ru-RU" dirty="0" err="1" smtClean="0"/>
              <a:t>обігу</a:t>
            </a:r>
            <a:r>
              <a:rPr lang="ru-RU" dirty="0" smtClean="0"/>
              <a:t> на наших </a:t>
            </a:r>
            <a:r>
              <a:rPr lang="ru-RU" dirty="0" err="1" smtClean="0"/>
              <a:t>теренах</a:t>
            </a:r>
            <a:r>
              <a:rPr lang="ru-RU" dirty="0" smtClean="0"/>
              <a:t> </a:t>
            </a:r>
            <a:r>
              <a:rPr lang="ru-RU" dirty="0" err="1" smtClean="0"/>
              <a:t>перебували</a:t>
            </a:r>
            <a:r>
              <a:rPr lang="ru-RU" dirty="0" smtClean="0"/>
              <a:t>       - </a:t>
            </a:r>
            <a:r>
              <a:rPr lang="ru-RU" i="1" dirty="0" err="1" smtClean="0"/>
              <a:t>римські</a:t>
            </a:r>
            <a:r>
              <a:rPr lang="ru-RU" i="1" dirty="0" smtClean="0"/>
              <a:t> </a:t>
            </a:r>
            <a:r>
              <a:rPr lang="ru-RU" i="1" dirty="0" err="1" smtClean="0"/>
              <a:t>денарії</a:t>
            </a:r>
            <a:r>
              <a:rPr lang="ru-RU" i="1" dirty="0" smtClean="0"/>
              <a:t>, </a:t>
            </a:r>
          </a:p>
          <a:p>
            <a:pPr>
              <a:buNone/>
            </a:pPr>
            <a:r>
              <a:rPr lang="ru-RU" i="1" dirty="0" smtClean="0"/>
              <a:t>     - </a:t>
            </a:r>
            <a:r>
              <a:rPr lang="ru-RU" i="1" dirty="0" err="1" smtClean="0"/>
              <a:t>візантійські</a:t>
            </a:r>
            <a:r>
              <a:rPr lang="ru-RU" i="1" dirty="0" smtClean="0"/>
              <a:t> </a:t>
            </a:r>
            <a:r>
              <a:rPr lang="ru-RU" i="1" dirty="0" err="1" smtClean="0"/>
              <a:t>соліди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    - </a:t>
            </a:r>
            <a:r>
              <a:rPr lang="ru-RU" i="1" dirty="0" err="1" smtClean="0"/>
              <a:t>дирхеми</a:t>
            </a:r>
            <a:r>
              <a:rPr lang="ru-RU" i="1" dirty="0" smtClean="0"/>
              <a:t> </a:t>
            </a:r>
            <a:r>
              <a:rPr lang="ru-RU" i="1" dirty="0" err="1" smtClean="0"/>
              <a:t>Арабського</a:t>
            </a:r>
            <a:r>
              <a:rPr lang="ru-RU" i="1" dirty="0" smtClean="0"/>
              <a:t> </a:t>
            </a:r>
            <a:r>
              <a:rPr lang="ru-RU" i="1" dirty="0" err="1" smtClean="0"/>
              <a:t>халіфату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Чому</a:t>
            </a:r>
            <a:r>
              <a:rPr lang="ru-RU" i="1" dirty="0" smtClean="0"/>
              <a:t> </a:t>
            </a:r>
            <a:r>
              <a:rPr lang="ru-RU" i="1" dirty="0" err="1" smtClean="0"/>
              <a:t>золоті</a:t>
            </a:r>
            <a:r>
              <a:rPr lang="ru-RU" i="1" dirty="0" smtClean="0"/>
              <a:t> та </a:t>
            </a:r>
            <a:r>
              <a:rPr lang="ru-RU" i="1" dirty="0" err="1" smtClean="0"/>
              <a:t>срібні</a:t>
            </a:r>
            <a:r>
              <a:rPr lang="ru-RU" i="1" dirty="0" smtClean="0"/>
              <a:t> </a:t>
            </a:r>
            <a:r>
              <a:rPr lang="ru-RU" i="1" dirty="0" err="1" smtClean="0"/>
              <a:t>монети</a:t>
            </a:r>
            <a:r>
              <a:rPr lang="ru-RU" i="1" dirty="0" smtClean="0"/>
              <a:t> </a:t>
            </a:r>
            <a:r>
              <a:rPr lang="ru-RU" i="1" dirty="0" err="1" smtClean="0"/>
              <a:t>були</a:t>
            </a:r>
            <a:r>
              <a:rPr lang="ru-RU" i="1" dirty="0" smtClean="0"/>
              <a:t> </a:t>
            </a:r>
            <a:r>
              <a:rPr lang="ru-RU" i="1" dirty="0" err="1" smtClean="0"/>
              <a:t>найпоширенішим</a:t>
            </a:r>
            <a:r>
              <a:rPr lang="ru-RU" i="1" dirty="0" smtClean="0"/>
              <a:t> </a:t>
            </a:r>
            <a:r>
              <a:rPr lang="ru-RU" i="1" dirty="0" err="1" smtClean="0"/>
              <a:t>платіжним</a:t>
            </a:r>
            <a:r>
              <a:rPr lang="ru-RU" i="1" dirty="0" smtClean="0"/>
              <a:t> </a:t>
            </a:r>
            <a:r>
              <a:rPr lang="ru-RU" i="1" dirty="0" err="1" smtClean="0"/>
              <a:t>засобом</a:t>
            </a:r>
            <a:r>
              <a:rPr lang="ru-RU" i="1" dirty="0" smtClean="0"/>
              <a:t> у </a:t>
            </a:r>
            <a:r>
              <a:rPr lang="ru-RU" i="1" dirty="0" err="1" smtClean="0"/>
              <a:t>багатьох</a:t>
            </a:r>
            <a:r>
              <a:rPr lang="ru-RU" i="1" dirty="0" smtClean="0"/>
              <a:t> </a:t>
            </a:r>
            <a:r>
              <a:rPr lang="ru-RU" i="1" dirty="0" err="1" smtClean="0"/>
              <a:t>країнах</a:t>
            </a:r>
            <a:r>
              <a:rPr lang="ru-RU" i="1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§ 1.2 </a:t>
            </a:r>
            <a:r>
              <a:rPr lang="ru-RU" b="1" dirty="0" err="1" smtClean="0"/>
              <a:t>Форми</a:t>
            </a:r>
            <a:r>
              <a:rPr lang="ru-RU" b="1" dirty="0" smtClean="0"/>
              <a:t> грошей в </a:t>
            </a:r>
            <a:r>
              <a:rPr lang="ru-RU" b="1" dirty="0" err="1" smtClean="0"/>
              <a:t>обігу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Фіатні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в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формах: </a:t>
            </a:r>
            <a:r>
              <a:rPr lang="ru-RU" dirty="0" err="1" smtClean="0"/>
              <a:t>готівкові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, </a:t>
            </a:r>
            <a:r>
              <a:rPr lang="ru-RU" dirty="0" err="1" smtClean="0"/>
              <a:t>безготівкові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1. </a:t>
            </a:r>
            <a:r>
              <a:rPr lang="ru-RU" b="1" dirty="0" err="1" smtClean="0"/>
              <a:t>Готівкові</a:t>
            </a:r>
            <a:r>
              <a:rPr lang="ru-RU" b="1" dirty="0" smtClean="0"/>
              <a:t> </a:t>
            </a:r>
            <a:r>
              <a:rPr lang="ru-RU" b="1" dirty="0" err="1" smtClean="0"/>
              <a:t>кошти</a:t>
            </a:r>
            <a:r>
              <a:rPr lang="ru-RU" b="1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грошові</a:t>
            </a:r>
            <a:r>
              <a:rPr lang="ru-RU" dirty="0" smtClean="0"/>
              <a:t> знаки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одиниць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(</a:t>
            </a:r>
            <a:r>
              <a:rPr lang="ru-RU" dirty="0" err="1" smtClean="0"/>
              <a:t>групи</a:t>
            </a:r>
            <a:r>
              <a:rPr lang="ru-RU" dirty="0" smtClean="0"/>
              <a:t> держав) у </a:t>
            </a:r>
            <a:r>
              <a:rPr lang="ru-RU" dirty="0" err="1" smtClean="0"/>
              <a:t>вигляді</a:t>
            </a:r>
            <a:r>
              <a:rPr lang="ru-RU" dirty="0" smtClean="0"/>
              <a:t> банкнот </a:t>
            </a:r>
            <a:r>
              <a:rPr lang="ru-RU" dirty="0" err="1" smtClean="0"/>
              <a:t>і</a:t>
            </a:r>
            <a:r>
              <a:rPr lang="ru-RU" dirty="0" smtClean="0"/>
              <a:t> монет,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випускає</a:t>
            </a:r>
            <a:r>
              <a:rPr lang="ru-RU" dirty="0" smtClean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</a:t>
            </a:r>
            <a:r>
              <a:rPr lang="ru-RU" dirty="0" err="1" smtClean="0"/>
              <a:t>центральний</a:t>
            </a:r>
            <a:r>
              <a:rPr lang="ru-RU" dirty="0" smtClean="0"/>
              <a:t> банк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законним</a:t>
            </a:r>
            <a:r>
              <a:rPr lang="ru-RU" dirty="0" smtClean="0"/>
              <a:t> </a:t>
            </a:r>
            <a:r>
              <a:rPr lang="ru-RU" dirty="0" err="1" smtClean="0"/>
              <a:t>платіжним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(</a:t>
            </a:r>
            <a:r>
              <a:rPr lang="ru-RU" dirty="0" err="1" smtClean="0"/>
              <a:t>обов’язкові</a:t>
            </a:r>
            <a:r>
              <a:rPr lang="ru-RU" dirty="0" smtClean="0"/>
              <a:t> до </a:t>
            </a:r>
            <a:r>
              <a:rPr lang="ru-RU" dirty="0" err="1" smtClean="0"/>
              <a:t>приймання</a:t>
            </a:r>
            <a:r>
              <a:rPr lang="ru-RU" dirty="0" smtClean="0"/>
              <a:t> для оплати)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Готівкові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Банкнота (купюра) </a:t>
            </a:r>
            <a:r>
              <a:rPr lang="ru-RU" dirty="0" smtClean="0"/>
              <a:t>– </a:t>
            </a:r>
            <a:r>
              <a:rPr lang="ru-RU" dirty="0" err="1" smtClean="0"/>
              <a:t>грошовий</a:t>
            </a:r>
            <a:r>
              <a:rPr lang="ru-RU" dirty="0" smtClean="0"/>
              <a:t> знак, </a:t>
            </a:r>
            <a:r>
              <a:rPr lang="ru-RU" dirty="0" err="1" smtClean="0"/>
              <a:t>виготовлений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, </a:t>
            </a:r>
            <a:r>
              <a:rPr lang="ru-RU" dirty="0" err="1" smtClean="0"/>
              <a:t>щільної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металу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пластику, у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прямокутної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Монета – </a:t>
            </a:r>
            <a:r>
              <a:rPr lang="ru-RU" dirty="0" err="1" smtClean="0"/>
              <a:t>грошовий</a:t>
            </a:r>
            <a:r>
              <a:rPr lang="ru-RU" dirty="0" smtClean="0"/>
              <a:t> знак, </a:t>
            </a:r>
            <a:r>
              <a:rPr lang="ru-RU" dirty="0" err="1" smtClean="0"/>
              <a:t>виготовлений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 методом </a:t>
            </a:r>
            <a:r>
              <a:rPr lang="ru-RU" dirty="0" err="1" smtClean="0"/>
              <a:t>карбування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,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 ваги та </a:t>
            </a:r>
            <a:r>
              <a:rPr lang="ru-RU" dirty="0" err="1" smtClean="0"/>
              <a:t>номіналу</a:t>
            </a:r>
            <a:r>
              <a:rPr lang="ru-RU" dirty="0" smtClean="0"/>
              <a:t>. </a:t>
            </a:r>
            <a:r>
              <a:rPr lang="ru-RU" dirty="0" err="1" smtClean="0"/>
              <a:t>Переважною</a:t>
            </a:r>
            <a:r>
              <a:rPr lang="ru-RU" dirty="0" smtClean="0"/>
              <a:t> монетною формою </a:t>
            </a:r>
            <a:r>
              <a:rPr lang="ru-RU" dirty="0" err="1" smtClean="0"/>
              <a:t>є</a:t>
            </a:r>
            <a:r>
              <a:rPr lang="ru-RU" dirty="0" smtClean="0"/>
              <a:t> коло,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монети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держав </a:t>
            </a:r>
            <a:r>
              <a:rPr lang="ru-RU" dirty="0" err="1" smtClean="0"/>
              <a:t>карбують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багатогранників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Безготівкові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2. </a:t>
            </a:r>
            <a:r>
              <a:rPr lang="ru-RU" b="1" dirty="0" err="1" smtClean="0"/>
              <a:t>Безготівкові</a:t>
            </a:r>
            <a:r>
              <a:rPr lang="ru-RU" b="1" dirty="0" smtClean="0"/>
              <a:t> </a:t>
            </a:r>
            <a:r>
              <a:rPr lang="ru-RU" b="1" dirty="0" err="1" smtClean="0"/>
              <a:t>кошти</a:t>
            </a:r>
            <a:r>
              <a:rPr lang="ru-RU" b="1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 на </a:t>
            </a:r>
            <a:r>
              <a:rPr lang="ru-RU" dirty="0" err="1" smtClean="0"/>
              <a:t>рахунках</a:t>
            </a:r>
            <a:r>
              <a:rPr lang="ru-RU" dirty="0" smtClean="0"/>
              <a:t> (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кажуть</a:t>
            </a:r>
            <a:r>
              <a:rPr lang="ru-RU" dirty="0" smtClean="0"/>
              <a:t>: «у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записів</a:t>
            </a:r>
            <a:r>
              <a:rPr lang="ru-RU" dirty="0" smtClean="0"/>
              <a:t> на </a:t>
            </a:r>
            <a:r>
              <a:rPr lang="ru-RU" dirty="0" err="1" smtClean="0"/>
              <a:t>рахунках</a:t>
            </a:r>
            <a:r>
              <a:rPr lang="ru-RU" dirty="0" smtClean="0"/>
              <a:t>») у банках,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законним</a:t>
            </a:r>
            <a:r>
              <a:rPr lang="ru-RU" dirty="0" smtClean="0"/>
              <a:t> </a:t>
            </a:r>
            <a:r>
              <a:rPr lang="ru-RU" dirty="0" err="1" smtClean="0"/>
              <a:t>платіжним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внесли </a:t>
            </a:r>
            <a:r>
              <a:rPr lang="ru-RU" dirty="0" err="1" smtClean="0"/>
              <a:t>кошти</a:t>
            </a:r>
            <a:r>
              <a:rPr lang="ru-RU" dirty="0" smtClean="0"/>
              <a:t> </a:t>
            </a:r>
            <a:r>
              <a:rPr lang="ru-RU" dirty="0" err="1" smtClean="0"/>
              <a:t>готівкою</a:t>
            </a:r>
            <a:r>
              <a:rPr lang="ru-RU" dirty="0" smtClean="0"/>
              <a:t> в </a:t>
            </a:r>
            <a:r>
              <a:rPr lang="ru-RU" dirty="0" err="1" smtClean="0"/>
              <a:t>касу</a:t>
            </a:r>
            <a:r>
              <a:rPr lang="ru-RU" dirty="0" smtClean="0"/>
              <a:t> банку, банк </a:t>
            </a:r>
            <a:r>
              <a:rPr lang="ru-RU" dirty="0" err="1" smtClean="0"/>
              <a:t>зарахує</a:t>
            </a:r>
            <a:r>
              <a:rPr lang="ru-RU" dirty="0" smtClean="0"/>
              <a:t> </a:t>
            </a:r>
            <a:r>
              <a:rPr lang="ru-RU" dirty="0" err="1" smtClean="0"/>
              <a:t>аналогічну</a:t>
            </a:r>
            <a:r>
              <a:rPr lang="ru-RU" dirty="0" smtClean="0"/>
              <a:t> суму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безготівкових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 на ваш </a:t>
            </a:r>
            <a:r>
              <a:rPr lang="ru-RU" dirty="0" err="1" smtClean="0"/>
              <a:t>поточний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депозитний</a:t>
            </a:r>
            <a:r>
              <a:rPr lang="ru-RU" dirty="0" smtClean="0"/>
              <a:t> </a:t>
            </a:r>
            <a:r>
              <a:rPr lang="ru-RU" dirty="0" err="1" smtClean="0"/>
              <a:t>рахунок</a:t>
            </a:r>
            <a:r>
              <a:rPr lang="ru-RU" dirty="0" smtClean="0"/>
              <a:t>. А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зніматимете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у </a:t>
            </a:r>
            <a:r>
              <a:rPr lang="ru-RU" dirty="0" err="1" smtClean="0"/>
              <a:t>банкоматі</a:t>
            </a:r>
            <a:r>
              <a:rPr lang="ru-RU" dirty="0" smtClean="0"/>
              <a:t>, </a:t>
            </a:r>
            <a:r>
              <a:rPr lang="ru-RU" dirty="0" err="1" smtClean="0"/>
              <a:t>безготівкові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 </a:t>
            </a:r>
            <a:r>
              <a:rPr lang="ru-RU" dirty="0" err="1" smtClean="0"/>
              <a:t>спишуть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вашого</a:t>
            </a:r>
            <a:r>
              <a:rPr lang="ru-RU" dirty="0" smtClean="0"/>
              <a:t> </a:t>
            </a:r>
            <a:r>
              <a:rPr lang="ru-RU" dirty="0" err="1" smtClean="0"/>
              <a:t>рахунка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видадуть</a:t>
            </a:r>
            <a:r>
              <a:rPr lang="ru-RU" dirty="0" smtClean="0"/>
              <a:t> вам у </a:t>
            </a:r>
            <a:r>
              <a:rPr lang="ru-RU" dirty="0" err="1" smtClean="0"/>
              <a:t>готівковій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(банкнотами).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3. </a:t>
            </a:r>
            <a:r>
              <a:rPr lang="ru-RU" b="1" dirty="0" err="1" smtClean="0"/>
              <a:t>Електронні</a:t>
            </a:r>
            <a:r>
              <a:rPr lang="ru-RU" b="1" dirty="0" smtClean="0"/>
              <a:t> </a:t>
            </a:r>
            <a:r>
              <a:rPr lang="ru-RU" b="1" dirty="0" err="1" smtClean="0"/>
              <a:t>гроші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грошові</a:t>
            </a:r>
            <a:r>
              <a:rPr lang="ru-RU" dirty="0" smtClean="0"/>
              <a:t> </a:t>
            </a:r>
            <a:r>
              <a:rPr lang="ru-RU" dirty="0" err="1" smtClean="0"/>
              <a:t>зобов’язання</a:t>
            </a:r>
            <a:r>
              <a:rPr lang="ru-RU" dirty="0" smtClean="0"/>
              <a:t> особи, яка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випускає</a:t>
            </a:r>
            <a:r>
              <a:rPr lang="ru-RU" dirty="0" smtClean="0"/>
              <a:t> (</a:t>
            </a:r>
            <a:r>
              <a:rPr lang="ru-RU" b="1" dirty="0" err="1" smtClean="0"/>
              <a:t>емітента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на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емітентом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грошей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виключно</a:t>
            </a:r>
            <a:r>
              <a:rPr lang="ru-RU" dirty="0" smtClean="0"/>
              <a:t> банк. </a:t>
            </a:r>
            <a:r>
              <a:rPr lang="ru-RU" dirty="0" err="1" smtClean="0"/>
              <a:t>Банк-емітент</a:t>
            </a:r>
            <a:r>
              <a:rPr lang="ru-RU" dirty="0" smtClean="0"/>
              <a:t> </a:t>
            </a:r>
            <a:r>
              <a:rPr lang="ru-RU" dirty="0" err="1" smtClean="0"/>
              <a:t>зобов’язаний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сума </a:t>
            </a:r>
            <a:r>
              <a:rPr lang="ru-RU" dirty="0" err="1" smtClean="0"/>
              <a:t>випущених</a:t>
            </a:r>
            <a:r>
              <a:rPr lang="ru-RU" dirty="0" smtClean="0"/>
              <a:t> ним </a:t>
            </a:r>
            <a:r>
              <a:rPr lang="ru-RU" dirty="0" err="1" smtClean="0"/>
              <a:t>електронних</a:t>
            </a:r>
            <a:r>
              <a:rPr lang="ru-RU" dirty="0" smtClean="0"/>
              <a:t> грошей не </a:t>
            </a:r>
            <a:r>
              <a:rPr lang="ru-RU" dirty="0" err="1" smtClean="0"/>
              <a:t>перевищувала</a:t>
            </a:r>
            <a:r>
              <a:rPr lang="ru-RU" dirty="0" smtClean="0"/>
              <a:t> </a:t>
            </a:r>
            <a:r>
              <a:rPr lang="ru-RU" dirty="0" err="1" smtClean="0"/>
              <a:t>суми</a:t>
            </a:r>
            <a:r>
              <a:rPr lang="ru-RU" dirty="0" smtClean="0"/>
              <a:t> </a:t>
            </a:r>
            <a:r>
              <a:rPr lang="ru-RU" dirty="0" err="1" smtClean="0"/>
              <a:t>отриманих</a:t>
            </a:r>
            <a:r>
              <a:rPr lang="ru-RU" dirty="0" smtClean="0"/>
              <a:t> ним </a:t>
            </a:r>
            <a:r>
              <a:rPr lang="ru-RU" dirty="0" err="1" smtClean="0"/>
              <a:t>готівкових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безготівкових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на </a:t>
            </a:r>
            <a:r>
              <a:rPr lang="ru-RU" dirty="0" err="1" smtClean="0"/>
              <a:t>окремому</a:t>
            </a:r>
            <a:r>
              <a:rPr lang="ru-RU" dirty="0" smtClean="0"/>
              <a:t> </a:t>
            </a:r>
            <a:r>
              <a:rPr lang="ru-RU" dirty="0" err="1" smtClean="0"/>
              <a:t>рахунку</a:t>
            </a:r>
            <a:r>
              <a:rPr lang="ru-RU" dirty="0" smtClean="0"/>
              <a:t> в </a:t>
            </a:r>
            <a:r>
              <a:rPr lang="ru-RU" dirty="0" err="1" smtClean="0"/>
              <a:t>банку-емітенті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Віртуальна</a:t>
            </a:r>
            <a:r>
              <a:rPr lang="ru-RU" dirty="0" smtClean="0"/>
              <a:t> валюта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розрізняти</a:t>
            </a:r>
            <a:r>
              <a:rPr lang="ru-RU" dirty="0" smtClean="0"/>
              <a:t> </a:t>
            </a:r>
            <a:r>
              <a:rPr lang="ru-RU" dirty="0" err="1" smtClean="0"/>
              <a:t>фіатні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валюти</a:t>
            </a:r>
            <a:r>
              <a:rPr lang="ru-RU" dirty="0" smtClean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криптовалюти</a:t>
            </a:r>
            <a:r>
              <a:rPr lang="ru-RU" dirty="0" smtClean="0"/>
              <a:t>). </a:t>
            </a:r>
            <a:r>
              <a:rPr lang="ru-RU" b="1" dirty="0" err="1" smtClean="0"/>
              <a:t>Віртуальна</a:t>
            </a:r>
            <a:r>
              <a:rPr lang="ru-RU" b="1" dirty="0" smtClean="0"/>
              <a:t> валюта – </a:t>
            </a:r>
            <a:r>
              <a:rPr lang="ru-RU" b="1" dirty="0" err="1" smtClean="0"/>
              <a:t>цифрове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вираження</a:t>
            </a:r>
            <a:r>
              <a:rPr lang="ru-RU" b="1" dirty="0" smtClean="0"/>
              <a:t> </a:t>
            </a:r>
            <a:r>
              <a:rPr lang="ru-RU" b="1" dirty="0" err="1" smtClean="0"/>
              <a:t>одиниць</a:t>
            </a:r>
            <a:r>
              <a:rPr lang="ru-RU" b="1" dirty="0" smtClean="0"/>
              <a:t> </a:t>
            </a:r>
            <a:r>
              <a:rPr lang="ru-RU" b="1" dirty="0" err="1" smtClean="0"/>
              <a:t>вартості</a:t>
            </a:r>
            <a:r>
              <a:rPr lang="ru-RU" b="1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обмінюватися</a:t>
            </a:r>
            <a:r>
              <a:rPr lang="ru-RU" dirty="0" smtClean="0"/>
              <a:t> в </a:t>
            </a:r>
            <a:r>
              <a:rPr lang="ru-RU" dirty="0" err="1" smtClean="0"/>
              <a:t>цифровій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та </a:t>
            </a:r>
            <a:r>
              <a:rPr lang="ru-RU" dirty="0" err="1" smtClean="0"/>
              <a:t>слугувати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/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одиницею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статусу законного </a:t>
            </a:r>
            <a:r>
              <a:rPr lang="ru-RU" dirty="0" err="1" smtClean="0"/>
              <a:t>платіжного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(</a:t>
            </a:r>
            <a:r>
              <a:rPr lang="ru-RU" dirty="0" err="1" smtClean="0"/>
              <a:t>принаймні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).</a:t>
            </a:r>
          </a:p>
          <a:p>
            <a:r>
              <a:rPr lang="ru-RU" b="1" dirty="0" err="1" smtClean="0"/>
              <a:t>Криптовалюта</a:t>
            </a:r>
            <a:r>
              <a:rPr lang="ru-RU" b="1" dirty="0" smtClean="0"/>
              <a:t> – </a:t>
            </a:r>
            <a:r>
              <a:rPr lang="ru-RU" b="1" dirty="0" err="1" smtClean="0"/>
              <a:t>віртуальна</a:t>
            </a:r>
            <a:r>
              <a:rPr lang="ru-RU" b="1" dirty="0" smtClean="0"/>
              <a:t> валюта, яка </a:t>
            </a:r>
            <a:r>
              <a:rPr lang="ru-RU" b="1" dirty="0" err="1" smtClean="0"/>
              <a:t>захищається</a:t>
            </a:r>
            <a:r>
              <a:rPr lang="ru-RU" b="1" dirty="0" smtClean="0"/>
              <a:t> методом </a:t>
            </a:r>
            <a:r>
              <a:rPr lang="ru-RU" b="1" dirty="0" err="1" smtClean="0"/>
              <a:t>криптографії</a:t>
            </a:r>
            <a:r>
              <a:rPr lang="ru-RU" b="1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шифрування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таємного</a:t>
            </a:r>
            <a:r>
              <a:rPr lang="ru-RU" dirty="0" smtClean="0"/>
              <a:t> алгоритму (коду ключа).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§ 1.3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грошей та </a:t>
            </a:r>
            <a:r>
              <a:rPr lang="ru-RU" b="1" dirty="0" err="1" smtClean="0"/>
              <a:t>основні</a:t>
            </a:r>
            <a:r>
              <a:rPr lang="ru-RU" b="1" dirty="0" smtClean="0"/>
              <a:t> правила</a:t>
            </a:r>
            <a:br>
              <a:rPr lang="ru-RU" b="1" dirty="0" smtClean="0"/>
            </a:br>
            <a:r>
              <a:rPr lang="ru-RU" b="1" dirty="0" err="1" smtClean="0"/>
              <a:t>користування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грошима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8840"/>
            <a:ext cx="8229600" cy="47091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Актив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,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особа, </a:t>
            </a:r>
            <a:r>
              <a:rPr lang="ru-RU" dirty="0" err="1" smtClean="0"/>
              <a:t>очікуючи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забезпечить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вигоду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принесе</a:t>
            </a:r>
            <a:r>
              <a:rPr lang="ru-RU" dirty="0" smtClean="0"/>
              <a:t> </a:t>
            </a:r>
            <a:r>
              <a:rPr lang="ru-RU" dirty="0" err="1" smtClean="0"/>
              <a:t>користь</a:t>
            </a:r>
            <a:r>
              <a:rPr lang="ru-RU" dirty="0" smtClean="0"/>
              <a:t> у </a:t>
            </a:r>
            <a:r>
              <a:rPr lang="ru-RU" dirty="0" err="1" smtClean="0"/>
              <a:t>майбутньому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один </a:t>
            </a:r>
            <a:r>
              <a:rPr lang="ru-RU" dirty="0" err="1" smtClean="0"/>
              <a:t>недолік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грошима</a:t>
            </a:r>
            <a:r>
              <a:rPr lang="ru-RU" dirty="0" smtClean="0"/>
              <a:t>. Вони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ліквідними</a:t>
            </a:r>
            <a:r>
              <a:rPr lang="ru-RU" dirty="0" smtClean="0"/>
              <a:t>.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ліквідність</a:t>
            </a:r>
            <a:r>
              <a:rPr lang="ru-RU" dirty="0" smtClean="0"/>
              <a:t> походить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латинського</a:t>
            </a:r>
            <a:r>
              <a:rPr lang="ru-RU" dirty="0" smtClean="0"/>
              <a:t> слова </a:t>
            </a:r>
            <a:r>
              <a:rPr lang="ru-RU" i="1" dirty="0" err="1" smtClean="0"/>
              <a:t>liquidus</a:t>
            </a:r>
            <a:r>
              <a:rPr lang="ru-RU" i="1" dirty="0" smtClean="0"/>
              <a:t> – «</a:t>
            </a:r>
            <a:r>
              <a:rPr lang="ru-RU" i="1" dirty="0" err="1" smtClean="0"/>
              <a:t>плинний</a:t>
            </a:r>
            <a:r>
              <a:rPr lang="ru-RU" i="1" dirty="0" smtClean="0"/>
              <a:t>».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b="1" dirty="0" err="1" smtClean="0"/>
              <a:t>ліквідністю</a:t>
            </a:r>
            <a:r>
              <a:rPr lang="ru-RU" b="1" dirty="0" smtClean="0"/>
              <a:t> </a:t>
            </a:r>
            <a:r>
              <a:rPr lang="ru-RU" b="1" dirty="0" err="1" smtClean="0"/>
              <a:t>активів</a:t>
            </a:r>
            <a:r>
              <a:rPr lang="ru-RU" b="1" dirty="0" smtClean="0"/>
              <a:t> </a:t>
            </a:r>
            <a:r>
              <a:rPr lang="ru-RU" b="1" dirty="0" err="1" smtClean="0"/>
              <a:t>розуміють</a:t>
            </a:r>
            <a:r>
              <a:rPr lang="ru-RU" b="1" dirty="0" smtClean="0"/>
              <a:t> </a:t>
            </a:r>
            <a:r>
              <a:rPr lang="ru-RU" b="1" dirty="0" err="1" smtClean="0"/>
              <a:t>їхню</a:t>
            </a:r>
            <a:r>
              <a:rPr lang="ru-RU" b="1" dirty="0" smtClean="0"/>
              <a:t> </a:t>
            </a:r>
            <a:r>
              <a:rPr lang="ru-RU" b="1" dirty="0" err="1" smtClean="0"/>
              <a:t>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перетворюватися</a:t>
            </a:r>
            <a:r>
              <a:rPr lang="ru-RU" b="1" dirty="0" smtClean="0"/>
              <a:t> на </a:t>
            </a:r>
            <a:r>
              <a:rPr lang="ru-RU" b="1" dirty="0" err="1" smtClean="0"/>
              <a:t>грошову</a:t>
            </a:r>
            <a:r>
              <a:rPr lang="ru-RU" b="1" dirty="0" smtClean="0"/>
              <a:t> форму</a:t>
            </a:r>
            <a:r>
              <a:rPr lang="ru-RU" dirty="0" smtClean="0"/>
              <a:t> без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актив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продати</a:t>
            </a:r>
            <a:r>
              <a:rPr lang="ru-RU" dirty="0" smtClean="0"/>
              <a:t> за </a:t>
            </a:r>
            <a:r>
              <a:rPr lang="ru-RU" dirty="0" err="1" smtClean="0"/>
              <a:t>гроші</a:t>
            </a:r>
            <a:r>
              <a:rPr lang="ru-RU" dirty="0" smtClean="0"/>
              <a:t>, то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ліквідний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 (</a:t>
            </a:r>
            <a:r>
              <a:rPr lang="ru-RU" dirty="0" err="1" smtClean="0"/>
              <a:t>нерухомість</a:t>
            </a:r>
            <a:r>
              <a:rPr lang="ru-RU" dirty="0" smtClean="0"/>
              <a:t>, </a:t>
            </a:r>
            <a:r>
              <a:rPr lang="ru-RU" dirty="0" err="1" smtClean="0"/>
              <a:t>цінні</a:t>
            </a:r>
            <a:r>
              <a:rPr lang="ru-RU" dirty="0" smtClean="0"/>
              <a:t> </a:t>
            </a:r>
            <a:r>
              <a:rPr lang="ru-RU" dirty="0" err="1" smtClean="0"/>
              <a:t>папери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оцінені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погляду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ліквідності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спосіб</a:t>
            </a:r>
            <a:r>
              <a:rPr lang="ru-RU" i="1" dirty="0" smtClean="0"/>
              <a:t> </a:t>
            </a:r>
            <a:r>
              <a:rPr lang="ru-RU" i="1" dirty="0" err="1" smtClean="0"/>
              <a:t>обміну</a:t>
            </a:r>
            <a:r>
              <a:rPr lang="ru-RU" i="1" dirty="0" smtClean="0"/>
              <a:t> товарами та </a:t>
            </a:r>
            <a:r>
              <a:rPr lang="ru-RU" i="1" dirty="0" err="1" smtClean="0"/>
              <a:t>послугами</a:t>
            </a:r>
            <a:r>
              <a:rPr lang="ru-RU" i="1" dirty="0" smtClean="0"/>
              <a:t> </a:t>
            </a:r>
            <a:r>
              <a:rPr lang="ru-RU" i="1" dirty="0" err="1" smtClean="0"/>
              <a:t>вигідніший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зручніший</a:t>
            </a:r>
            <a:r>
              <a:rPr lang="ru-RU" i="1" dirty="0" smtClean="0"/>
              <a:t>: у </a:t>
            </a:r>
            <a:r>
              <a:rPr lang="ru-RU" i="1" dirty="0" err="1" smtClean="0"/>
              <a:t>формі</a:t>
            </a:r>
            <a:r>
              <a:rPr lang="ru-RU" i="1" dirty="0" smtClean="0"/>
              <a:t> бартеру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використанням</a:t>
            </a:r>
            <a:r>
              <a:rPr lang="ru-RU" i="1" dirty="0" smtClean="0"/>
              <a:t> грошей? </a:t>
            </a:r>
            <a:r>
              <a:rPr lang="ru-RU" i="1" dirty="0" err="1" smtClean="0"/>
              <a:t>Чому</a:t>
            </a:r>
            <a:r>
              <a:rPr lang="ru-RU" i="1" dirty="0" smtClean="0"/>
              <a:t>?</a:t>
            </a:r>
          </a:p>
          <a:p>
            <a:r>
              <a:rPr lang="ru-RU" i="1" dirty="0" smtClean="0"/>
              <a:t>На вашу думку, </a:t>
            </a:r>
            <a:r>
              <a:rPr lang="ru-RU" i="1" dirty="0" err="1" smtClean="0"/>
              <a:t>якими</a:t>
            </a:r>
            <a:r>
              <a:rPr lang="ru-RU" i="1" dirty="0" smtClean="0"/>
              <a:t> </a:t>
            </a:r>
            <a:r>
              <a:rPr lang="ru-RU" i="1" dirty="0" err="1" smtClean="0"/>
              <a:t>будуть</a:t>
            </a:r>
            <a:r>
              <a:rPr lang="ru-RU" i="1" dirty="0" smtClean="0"/>
              <a:t> </a:t>
            </a:r>
            <a:r>
              <a:rPr lang="ru-RU" i="1" dirty="0" err="1" smtClean="0"/>
              <a:t>гроші</a:t>
            </a:r>
            <a:r>
              <a:rPr lang="ru-RU" i="1" dirty="0" smtClean="0"/>
              <a:t> через 50 </a:t>
            </a:r>
            <a:r>
              <a:rPr lang="ru-RU" i="1" dirty="0" err="1" smtClean="0"/>
              <a:t>років</a:t>
            </a:r>
            <a:r>
              <a:rPr lang="ru-RU" i="1" dirty="0" smtClean="0"/>
              <a:t>? </a:t>
            </a:r>
            <a:r>
              <a:rPr lang="ru-RU" i="1" dirty="0" err="1" smtClean="0"/>
              <a:t>Обґрунтуйте</a:t>
            </a:r>
            <a:r>
              <a:rPr lang="ru-RU" i="1" dirty="0" smtClean="0"/>
              <a:t> свою </a:t>
            </a:r>
            <a:r>
              <a:rPr lang="ru-RU" i="1" dirty="0" err="1" smtClean="0"/>
              <a:t>відповідь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2518" cy="72547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Основні</a:t>
            </a:r>
            <a:r>
              <a:rPr lang="ru-RU" sz="3600" dirty="0" smtClean="0"/>
              <a:t> правила </a:t>
            </a:r>
            <a:r>
              <a:rPr lang="ru-RU" sz="3600" dirty="0" err="1" smtClean="0"/>
              <a:t>користування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грошима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001156" cy="6000792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</a:t>
            </a:r>
            <a:r>
              <a:rPr lang="ru-RU" sz="2000" dirty="0" err="1" smtClean="0"/>
              <a:t>Отримавши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банкноти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перевіряйте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наявність</a:t>
            </a:r>
            <a:r>
              <a:rPr lang="ru-RU" sz="2000" dirty="0" smtClean="0"/>
              <a:t> на них </a:t>
            </a:r>
            <a:r>
              <a:rPr lang="ru-RU" sz="2000" dirty="0" err="1" smtClean="0"/>
              <a:t>водяних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2. </a:t>
            </a:r>
            <a:r>
              <a:rPr lang="ru-RU" sz="2000" dirty="0" err="1" smtClean="0"/>
              <a:t>Перераховуйте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гроші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відходячи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каси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банкомату.</a:t>
            </a:r>
          </a:p>
          <a:p>
            <a:r>
              <a:rPr lang="ru-RU" sz="2000" dirty="0" smtClean="0"/>
              <a:t>3. Не </a:t>
            </a:r>
            <a:r>
              <a:rPr lang="ru-RU" sz="2000" dirty="0" err="1" smtClean="0"/>
              <a:t>зберігайте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суми</a:t>
            </a:r>
            <a:r>
              <a:rPr lang="ru-RU" sz="2000" dirty="0" smtClean="0"/>
              <a:t> грошей у </a:t>
            </a:r>
            <a:r>
              <a:rPr lang="ru-RU" sz="2000" dirty="0" err="1" smtClean="0"/>
              <a:t>готівці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Користуйтеся</a:t>
            </a:r>
            <a:r>
              <a:rPr lang="ru-RU" sz="2000" dirty="0" smtClean="0"/>
              <a:t> </a:t>
            </a:r>
            <a:r>
              <a:rPr lang="ru-RU" sz="2000" dirty="0" err="1" smtClean="0"/>
              <a:t>банківськими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рахунками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платіжними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картками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5.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просіть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касі</a:t>
            </a:r>
            <a:r>
              <a:rPr lang="ru-RU" sz="2000" dirty="0" smtClean="0"/>
              <a:t> чек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купівлі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. </a:t>
            </a:r>
            <a:r>
              <a:rPr lang="ru-RU" sz="2000" dirty="0" err="1" smtClean="0"/>
              <a:t>Намагайтеся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розраховуватися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готівкою</a:t>
            </a:r>
            <a:r>
              <a:rPr lang="ru-RU" sz="2000" dirty="0" smtClean="0"/>
              <a:t>, а </a:t>
            </a:r>
            <a:r>
              <a:rPr lang="ru-RU" sz="2000" dirty="0" err="1" smtClean="0"/>
              <a:t>безготівковими</a:t>
            </a:r>
            <a:r>
              <a:rPr lang="ru-RU" sz="2000" dirty="0" smtClean="0"/>
              <a:t> коштами. Так </a:t>
            </a:r>
            <a:r>
              <a:rPr lang="ru-RU" sz="2000" dirty="0" err="1" smtClean="0"/>
              <a:t>ви</a:t>
            </a:r>
            <a:r>
              <a:rPr lang="ru-RU" sz="2000" dirty="0" smtClean="0"/>
              <a:t> легко </a:t>
            </a:r>
            <a:r>
              <a:rPr lang="ru-RU" sz="2000" dirty="0" err="1" smtClean="0"/>
              <a:t>проконтролюєте</a:t>
            </a:r>
            <a:r>
              <a:rPr lang="ru-RU" sz="2000" dirty="0" smtClean="0"/>
              <a:t>,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правильну</a:t>
            </a:r>
            <a:r>
              <a:rPr lang="ru-RU" sz="2000" dirty="0" smtClean="0"/>
              <a:t> суму </a:t>
            </a:r>
            <a:r>
              <a:rPr lang="ru-RU" sz="2000" dirty="0" err="1" smtClean="0"/>
              <a:t>коштів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сплатили</a:t>
            </a:r>
            <a:r>
              <a:rPr lang="ru-RU" sz="2000" dirty="0" smtClean="0"/>
              <a:t>, </a:t>
            </a:r>
            <a:r>
              <a:rPr lang="ru-RU" sz="2000" dirty="0" err="1" smtClean="0"/>
              <a:t>чи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нарахували</a:t>
            </a:r>
            <a:r>
              <a:rPr lang="ru-RU" sz="2000" dirty="0" smtClean="0"/>
              <a:t> вам </a:t>
            </a:r>
            <a:r>
              <a:rPr lang="ru-RU" sz="2000" dirty="0" err="1" smtClean="0"/>
              <a:t>чогось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зайвого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зможете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проаналізувати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витрачаєте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6. </a:t>
            </a:r>
            <a:r>
              <a:rPr lang="ru-RU" sz="2000" dirty="0" err="1" smtClean="0"/>
              <a:t>Ведіть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облік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грошей.</a:t>
            </a:r>
          </a:p>
          <a:p>
            <a:r>
              <a:rPr lang="ru-RU" sz="2000" dirty="0" smtClean="0"/>
              <a:t>7. </a:t>
            </a:r>
            <a:r>
              <a:rPr lang="ru-RU" sz="2000" dirty="0" err="1" smtClean="0"/>
              <a:t>Утримуйтеся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спонтанних</a:t>
            </a:r>
            <a:r>
              <a:rPr lang="ru-RU" sz="2000" dirty="0" smtClean="0"/>
              <a:t> покупок, особливо в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Інтернет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8. </a:t>
            </a:r>
            <a:r>
              <a:rPr lang="ru-RU" sz="2000" dirty="0" err="1" smtClean="0"/>
              <a:t>Зважуйте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ризики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пов’язані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оплатою </a:t>
            </a:r>
            <a:r>
              <a:rPr lang="ru-RU" sz="2000" dirty="0" err="1" smtClean="0"/>
              <a:t>вартості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послуг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веб-сайтах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способів</a:t>
            </a:r>
            <a:r>
              <a:rPr lang="ru-RU" sz="2000" dirty="0" smtClean="0"/>
              <a:t> платежу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9.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зароблених</a:t>
            </a:r>
            <a:r>
              <a:rPr lang="ru-RU" sz="2000" dirty="0" smtClean="0"/>
              <a:t> грошей </a:t>
            </a:r>
            <a:r>
              <a:rPr lang="ru-RU" sz="2000" dirty="0" err="1" smtClean="0"/>
              <a:t>заощаджуйте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майбутнє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10. </a:t>
            </a:r>
            <a:r>
              <a:rPr lang="ru-RU" sz="2000" dirty="0" err="1" smtClean="0"/>
              <a:t>Вкладайте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гроші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активи</a:t>
            </a:r>
            <a:r>
              <a:rPr lang="ru-RU" sz="2000" dirty="0" smtClean="0"/>
              <a:t> (</a:t>
            </a:r>
            <a:r>
              <a:rPr lang="ru-RU" sz="2000" dirty="0" err="1" smtClean="0"/>
              <a:t>диверсифікуйте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активи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§ 1.1 </a:t>
            </a:r>
            <a:r>
              <a:rPr lang="ru-RU" b="1" dirty="0" err="1" smtClean="0"/>
              <a:t>Гроші</a:t>
            </a:r>
            <a:r>
              <a:rPr lang="ru-RU" b="1" dirty="0" smtClean="0"/>
              <a:t> та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еволюція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709160"/>
          </a:xfrm>
        </p:spPr>
        <p:txBody>
          <a:bodyPr/>
          <a:lstStyle/>
          <a:p>
            <a:r>
              <a:rPr lang="ru-RU" b="1" dirty="0" err="1" smtClean="0"/>
              <a:t>Гроші</a:t>
            </a:r>
            <a:r>
              <a:rPr lang="ru-RU" b="1" dirty="0" smtClean="0"/>
              <a:t> (</a:t>
            </a:r>
            <a:r>
              <a:rPr lang="ru-RU" b="1" dirty="0" err="1" smtClean="0"/>
              <a:t>грошові</a:t>
            </a:r>
            <a:r>
              <a:rPr lang="ru-RU" b="1" dirty="0" smtClean="0"/>
              <a:t> </a:t>
            </a:r>
            <a:r>
              <a:rPr lang="ru-RU" b="1" dirty="0" err="1" smtClean="0"/>
              <a:t>кошти</a:t>
            </a:r>
            <a:r>
              <a:rPr lang="ru-RU" b="1" dirty="0" smtClean="0"/>
              <a:t>, </a:t>
            </a:r>
            <a:r>
              <a:rPr lang="ru-RU" b="1" dirty="0" err="1" smtClean="0"/>
              <a:t>кошти</a:t>
            </a:r>
            <a:r>
              <a:rPr lang="ru-RU" b="1" dirty="0" smtClean="0"/>
              <a:t>) </a:t>
            </a:r>
            <a:r>
              <a:rPr lang="ru-RU" dirty="0" smtClean="0"/>
              <a:t>–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еквівалент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слугує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будь-яких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здатний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них </a:t>
            </a:r>
            <a:r>
              <a:rPr lang="ru-RU" dirty="0" err="1" smtClean="0"/>
              <a:t>обмінюватися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ownloads\kau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572008"/>
            <a:ext cx="2928958" cy="2145910"/>
          </a:xfrm>
          <a:prstGeom prst="rect">
            <a:avLst/>
          </a:prstGeom>
          <a:noFill/>
        </p:spPr>
      </p:pic>
      <p:pic>
        <p:nvPicPr>
          <p:cNvPr id="1027" name="Picture 3" descr="C:\Users\User\Downloads\58XC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3670276" cy="2546047"/>
          </a:xfrm>
          <a:prstGeom prst="rect">
            <a:avLst/>
          </a:prstGeom>
          <a:noFill/>
        </p:spPr>
      </p:pic>
      <p:pic>
        <p:nvPicPr>
          <p:cNvPr id="1028" name="Picture 4" descr="C:\Users\User\Downloads\stone-money-ban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500306"/>
            <a:ext cx="515004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Інтерактивний тест к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8286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3"/>
              </a:rPr>
              <a:t>http://vs-9.com/material/test/show_test.php?id=74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857496"/>
            <a:ext cx="9144000" cy="828668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uk-UA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Додаткові інтерактивні завдання та</a:t>
            </a:r>
            <a:r>
              <a:rPr kumimoji="0" lang="uk-UA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матеріали до всіх шкільних предметів  знаходяться на сайті </a:t>
            </a:r>
            <a:endParaRPr kumimoji="0" lang="en-US" sz="6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3786190"/>
            <a:ext cx="9144000" cy="8286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VS-9.com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Фіатні</a:t>
            </a:r>
            <a:r>
              <a:rPr lang="ru-RU" b="1" dirty="0" smtClean="0"/>
              <a:t> </a:t>
            </a:r>
            <a:r>
              <a:rPr lang="ru-RU" b="1" dirty="0" err="1" smtClean="0"/>
              <a:t>гроші</a:t>
            </a:r>
            <a:r>
              <a:rPr lang="ru-RU" b="1" dirty="0" smtClean="0"/>
              <a:t> – </a:t>
            </a:r>
            <a:r>
              <a:rPr lang="ru-RU" dirty="0" err="1" smtClean="0"/>
              <a:t>незабезпечені</a:t>
            </a:r>
            <a:r>
              <a:rPr lang="ru-RU" dirty="0" smtClean="0"/>
              <a:t> золотом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товарами </a:t>
            </a:r>
            <a:r>
              <a:rPr lang="ru-RU" dirty="0" err="1" smtClean="0"/>
              <a:t>гроші</a:t>
            </a:r>
            <a:r>
              <a:rPr lang="ru-RU" dirty="0" smtClean="0"/>
              <a:t>, </a:t>
            </a:r>
            <a:r>
              <a:rPr lang="ru-RU" dirty="0" err="1" smtClean="0"/>
              <a:t>номінальна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гарантується</a:t>
            </a:r>
            <a:r>
              <a:rPr lang="ru-RU" dirty="0" smtClean="0"/>
              <a:t> державою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. </a:t>
            </a:r>
          </a:p>
          <a:p>
            <a:r>
              <a:rPr lang="ru-RU" b="1" dirty="0" err="1" smtClean="0"/>
              <a:t>Номінальна</a:t>
            </a:r>
            <a:r>
              <a:rPr lang="ru-RU" b="1" dirty="0" smtClean="0"/>
              <a:t> </a:t>
            </a:r>
            <a:r>
              <a:rPr lang="ru-RU" b="1" dirty="0" err="1" smtClean="0"/>
              <a:t>вартість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вказана</a:t>
            </a:r>
            <a:r>
              <a:rPr lang="ru-RU" dirty="0" smtClean="0"/>
              <a:t> на </a:t>
            </a:r>
            <a:r>
              <a:rPr lang="ru-RU" dirty="0" err="1" smtClean="0"/>
              <a:t>банкноті</a:t>
            </a:r>
            <a:r>
              <a:rPr lang="ru-RU" dirty="0" smtClean="0"/>
              <a:t>, </a:t>
            </a:r>
            <a:r>
              <a:rPr lang="ru-RU" dirty="0" err="1" smtClean="0"/>
              <a:t>монеті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електронній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, за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гроші</a:t>
            </a:r>
            <a:r>
              <a:rPr lang="ru-RU" dirty="0" smtClean="0"/>
              <a:t> </a:t>
            </a:r>
            <a:r>
              <a:rPr lang="ru-RU" dirty="0" err="1" smtClean="0"/>
              <a:t>зобов’язані</a:t>
            </a:r>
            <a:r>
              <a:rPr lang="ru-RU" dirty="0" smtClean="0"/>
              <a:t> </a:t>
            </a:r>
            <a:r>
              <a:rPr lang="ru-RU" dirty="0" err="1" smtClean="0"/>
              <a:t>приймати</a:t>
            </a:r>
            <a:r>
              <a:rPr lang="ru-RU" dirty="0" smtClean="0"/>
              <a:t> як </a:t>
            </a:r>
            <a:r>
              <a:rPr lang="ru-RU" dirty="0" err="1" smtClean="0"/>
              <a:t>засіб</a:t>
            </a:r>
            <a:r>
              <a:rPr lang="ru-RU" dirty="0" smtClean="0"/>
              <a:t> платежу.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грошей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Первые деньги появились в Китае более 2000 лет до н.э.  - это раковины моллюсков каури.</a:t>
            </a:r>
          </a:p>
          <a:p>
            <a:r>
              <a:rPr lang="ru-RU" dirty="0" smtClean="0"/>
              <a:t>Первые настоящие деньги появились в государстве Лидия (Западная Турция) примерно в 650 г. до н.э. Это были небольшие кусочки металла в виде горошин из электрона — природного сплава серебра и золота.</a:t>
            </a:r>
          </a:p>
          <a:p>
            <a:pPr fontAlgn="base"/>
            <a:r>
              <a:rPr lang="ru-RU" dirty="0" smtClean="0"/>
              <a:t>Первые монеты появились в 600 году до нашей эры в Китае. Они чеканились из железа и его сплавов с углеродом. </a:t>
            </a:r>
          </a:p>
          <a:p>
            <a:pPr fontAlgn="base"/>
            <a:r>
              <a:rPr lang="ru-RU" dirty="0" smtClean="0"/>
              <a:t>Первые </a:t>
            </a:r>
            <a:r>
              <a:rPr lang="ru-RU" b="1" dirty="0" smtClean="0"/>
              <a:t>бумажные деньги</a:t>
            </a:r>
            <a:r>
              <a:rPr lang="ru-RU" dirty="0" smtClean="0"/>
              <a:t> появились так же в Китае в 910 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§ 1.1 </a:t>
            </a:r>
            <a:r>
              <a:rPr lang="ru-RU" b="1" dirty="0" err="1" smtClean="0"/>
              <a:t>Гроші</a:t>
            </a:r>
            <a:r>
              <a:rPr lang="ru-RU" b="1" dirty="0" smtClean="0"/>
              <a:t> та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еволюція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wx1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000504"/>
            <a:ext cx="3536914" cy="2646136"/>
          </a:xfrm>
          <a:prstGeom prst="rect">
            <a:avLst/>
          </a:prstGeom>
          <a:noFill/>
        </p:spPr>
      </p:pic>
      <p:pic>
        <p:nvPicPr>
          <p:cNvPr id="2051" name="Picture 3" descr="C:\Users\User\Downloads\Hancoin1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642918"/>
            <a:ext cx="3176604" cy="3133513"/>
          </a:xfrm>
          <a:prstGeom prst="rect">
            <a:avLst/>
          </a:prstGeom>
          <a:noFill/>
        </p:spPr>
      </p:pic>
      <p:pic>
        <p:nvPicPr>
          <p:cNvPr id="2052" name="Picture 4" descr="C:\Users\User\Downloads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57725"/>
            <a:ext cx="2076450" cy="2200275"/>
          </a:xfrm>
          <a:prstGeom prst="rect">
            <a:avLst/>
          </a:prstGeom>
          <a:noFill/>
        </p:spPr>
      </p:pic>
      <p:pic>
        <p:nvPicPr>
          <p:cNvPr id="2053" name="Picture 5" descr="C:\Users\User\Downloads\zograf-30.jpg"/>
          <p:cNvPicPr>
            <a:picLocks noChangeAspect="1" noChangeArrowheads="1"/>
          </p:cNvPicPr>
          <p:nvPr/>
        </p:nvPicPr>
        <p:blipFill>
          <a:blip r:embed="rId6"/>
          <a:srcRect t="1654"/>
          <a:stretch>
            <a:fillRect/>
          </a:stretch>
        </p:blipFill>
        <p:spPr bwMode="auto">
          <a:xfrm>
            <a:off x="0" y="642918"/>
            <a:ext cx="3121025" cy="4248150"/>
          </a:xfrm>
          <a:prstGeom prst="rect">
            <a:avLst/>
          </a:prstGeom>
          <a:noFill/>
        </p:spPr>
      </p:pic>
      <p:pic>
        <p:nvPicPr>
          <p:cNvPr id="2054" name="Picture 6" descr="C:\Users\User\Downloads\ab58446127a047f553e340c55c86e59e_330_3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err="1" smtClean="0"/>
              <a:t>Гривня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709160"/>
          </a:xfrm>
        </p:spPr>
        <p:txBody>
          <a:bodyPr/>
          <a:lstStyle/>
          <a:p>
            <a:r>
              <a:rPr lang="ru-RU" i="1" dirty="0" err="1" smtClean="0"/>
              <a:t>Назва</a:t>
            </a:r>
            <a:r>
              <a:rPr lang="ru-RU" i="1" dirty="0" smtClean="0"/>
              <a:t> «</a:t>
            </a:r>
            <a:r>
              <a:rPr lang="ru-RU" i="1" dirty="0" err="1" smtClean="0"/>
              <a:t>гривня</a:t>
            </a:r>
            <a:r>
              <a:rPr lang="ru-RU" i="1" dirty="0" smtClean="0"/>
              <a:t>» походить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стародавньої</a:t>
            </a:r>
            <a:r>
              <a:rPr lang="ru-RU" i="1" dirty="0" smtClean="0"/>
              <a:t> </a:t>
            </a:r>
            <a:r>
              <a:rPr lang="ru-RU" i="1" dirty="0" err="1" smtClean="0"/>
              <a:t>нашийної</a:t>
            </a:r>
            <a:r>
              <a:rPr lang="ru-RU" i="1" dirty="0" smtClean="0"/>
              <a:t> </a:t>
            </a:r>
            <a:r>
              <a:rPr lang="ru-RU" i="1" dirty="0" err="1" smtClean="0"/>
              <a:t>прикраси</a:t>
            </a:r>
            <a:r>
              <a:rPr lang="ru-RU" i="1" dirty="0" smtClean="0"/>
              <a:t>, яку носили </a:t>
            </a:r>
            <a:r>
              <a:rPr lang="ru-RU" i="1" dirty="0" err="1" smtClean="0"/>
              <a:t>вожді</a:t>
            </a:r>
            <a:r>
              <a:rPr lang="ru-RU" i="1" dirty="0" smtClean="0"/>
              <a:t> та знать, а </a:t>
            </a:r>
            <a:r>
              <a:rPr lang="ru-RU" i="1" dirty="0" err="1" smtClean="0"/>
              <a:t>воїнів</a:t>
            </a:r>
            <a:r>
              <a:rPr lang="ru-RU" i="1" dirty="0" smtClean="0"/>
              <a:t> </a:t>
            </a:r>
            <a:r>
              <a:rPr lang="ru-RU" i="1" dirty="0" err="1" smtClean="0"/>
              <a:t>нагороджували</a:t>
            </a:r>
            <a:r>
              <a:rPr lang="ru-RU" i="1" dirty="0" smtClean="0"/>
              <a:t> за </a:t>
            </a:r>
            <a:r>
              <a:rPr lang="ru-RU" i="1" dirty="0" err="1" smtClean="0"/>
              <a:t>доблесні</a:t>
            </a:r>
            <a:r>
              <a:rPr lang="ru-RU" i="1" dirty="0" smtClean="0"/>
              <a:t> </a:t>
            </a:r>
            <a:r>
              <a:rPr lang="ru-RU" i="1" dirty="0" err="1" smtClean="0"/>
              <a:t>вчинки</a:t>
            </a:r>
            <a:r>
              <a:rPr lang="ru-RU" i="1" dirty="0" smtClean="0"/>
              <a:t>. </a:t>
            </a:r>
            <a:endParaRPr lang="ru-RU" dirty="0" smtClean="0"/>
          </a:p>
        </p:txBody>
      </p:sp>
      <p:pic>
        <p:nvPicPr>
          <p:cNvPr id="1026" name="Picture 2" descr="C:\Users\User\Downloads\112126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89514"/>
            <a:ext cx="6357982" cy="476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ru-RU" dirty="0" err="1" smtClean="0"/>
              <a:t>Гривня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4709160"/>
          </a:xfrm>
        </p:spPr>
        <p:txBody>
          <a:bodyPr/>
          <a:lstStyle/>
          <a:p>
            <a:pPr>
              <a:buNone/>
            </a:pPr>
            <a:r>
              <a:rPr lang="ru-RU" sz="2400" dirty="0" err="1" smtClean="0"/>
              <a:t>Срібні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зливки</a:t>
            </a:r>
            <a:r>
              <a:rPr lang="ru-RU" sz="2400" dirty="0" smtClean="0"/>
              <a:t> – </a:t>
            </a:r>
            <a:r>
              <a:rPr lang="ru-RU" sz="2400" dirty="0" err="1" smtClean="0"/>
              <a:t>гривні</a:t>
            </a:r>
            <a:r>
              <a:rPr lang="ru-RU" sz="2400" dirty="0" smtClean="0"/>
              <a:t> –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другої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половини</a:t>
            </a:r>
            <a:r>
              <a:rPr lang="ru-RU" sz="2400" dirty="0" smtClean="0"/>
              <a:t> ХІ до XV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075" name="Picture 3" descr="C:\Users\User\Downloads\100gr_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3857652" cy="2503629"/>
          </a:xfrm>
          <a:prstGeom prst="rect">
            <a:avLst/>
          </a:prstGeom>
          <a:noFill/>
        </p:spPr>
      </p:pic>
      <p:pic>
        <p:nvPicPr>
          <p:cNvPr id="3076" name="Picture 4" descr="C:\Users\User\Downloads\hqdefault (1).jpg"/>
          <p:cNvPicPr>
            <a:picLocks noChangeAspect="1" noChangeArrowheads="1"/>
          </p:cNvPicPr>
          <p:nvPr/>
        </p:nvPicPr>
        <p:blipFill>
          <a:blip r:embed="rId4"/>
          <a:srcRect l="7361" t="23194" r="5138" b="22639"/>
          <a:stretch>
            <a:fillRect/>
          </a:stretch>
        </p:blipFill>
        <p:spPr bwMode="auto">
          <a:xfrm rot="5400000">
            <a:off x="-928726" y="3000372"/>
            <a:ext cx="4000528" cy="1857388"/>
          </a:xfrm>
          <a:prstGeom prst="rect">
            <a:avLst/>
          </a:prstGeom>
          <a:noFill/>
        </p:spPr>
      </p:pic>
      <p:pic>
        <p:nvPicPr>
          <p:cNvPr id="3077" name="Picture 5" descr="C:\Users\User\Downloads\300px-1_Hryvnia_1992_fron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718184"/>
            <a:ext cx="3501863" cy="1785950"/>
          </a:xfrm>
          <a:prstGeom prst="rect">
            <a:avLst/>
          </a:prstGeom>
          <a:noFill/>
        </p:spPr>
      </p:pic>
      <p:pic>
        <p:nvPicPr>
          <p:cNvPr id="3078" name="Picture 6" descr="C:\Users\User\Downloads\2_hryvnia_1992_fron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4679457"/>
            <a:ext cx="3500462" cy="1824677"/>
          </a:xfrm>
          <a:prstGeom prst="rect">
            <a:avLst/>
          </a:prstGeom>
          <a:noFill/>
        </p:spPr>
      </p:pic>
      <p:pic>
        <p:nvPicPr>
          <p:cNvPr id="3079" name="Picture 7" descr="C:\Users\User\Downloads\f24da3d5e5749d98bb652fed0a1567dc.jpg"/>
          <p:cNvPicPr>
            <a:picLocks noChangeAspect="1" noChangeArrowheads="1"/>
          </p:cNvPicPr>
          <p:nvPr/>
        </p:nvPicPr>
        <p:blipFill>
          <a:blip r:embed="rId7"/>
          <a:srcRect l="2604" t="5802" r="3645" b="4828"/>
          <a:stretch>
            <a:fillRect/>
          </a:stretch>
        </p:blipFill>
        <p:spPr bwMode="auto">
          <a:xfrm>
            <a:off x="6072198" y="2285992"/>
            <a:ext cx="2997562" cy="1528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385765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Перша </a:t>
            </a:r>
            <a:r>
              <a:rPr lang="ru-RU" i="1" dirty="0" err="1" smtClean="0"/>
              <a:t>українська</a:t>
            </a:r>
            <a:r>
              <a:rPr lang="ru-RU" i="1" dirty="0" smtClean="0"/>
              <a:t> банкнота </a:t>
            </a:r>
            <a:r>
              <a:rPr lang="ru-RU" i="1" dirty="0" err="1" smtClean="0"/>
              <a:t>з’явилася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відродженням</a:t>
            </a:r>
            <a:r>
              <a:rPr lang="ru-RU" i="1" dirty="0" smtClean="0"/>
              <a:t> </a:t>
            </a:r>
            <a:r>
              <a:rPr lang="ru-RU" i="1" dirty="0" err="1" smtClean="0"/>
              <a:t>державності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Української</a:t>
            </a:r>
            <a:r>
              <a:rPr lang="ru-RU" i="1" dirty="0" smtClean="0"/>
              <a:t> </a:t>
            </a:r>
            <a:r>
              <a:rPr lang="ru-RU" i="1" dirty="0" err="1" smtClean="0"/>
              <a:t>революції</a:t>
            </a:r>
            <a:r>
              <a:rPr lang="ru-RU" i="1" dirty="0" smtClean="0"/>
              <a:t> (1917–1921 роки). 5 </a:t>
            </a:r>
            <a:r>
              <a:rPr lang="ru-RU" i="1" dirty="0" err="1" smtClean="0"/>
              <a:t>січня</a:t>
            </a:r>
            <a:r>
              <a:rPr lang="ru-RU" i="1" dirty="0" smtClean="0"/>
              <a:t> 1918 року </a:t>
            </a:r>
            <a:r>
              <a:rPr lang="ru-RU" i="1" dirty="0" err="1" smtClean="0"/>
              <a:t>було</a:t>
            </a:r>
            <a:r>
              <a:rPr lang="ru-RU" i="1" dirty="0" smtClean="0"/>
              <a:t> введено в </a:t>
            </a:r>
            <a:r>
              <a:rPr lang="ru-RU" i="1" dirty="0" err="1" smtClean="0"/>
              <a:t>обіг</a:t>
            </a:r>
            <a:r>
              <a:rPr lang="ru-RU" i="1" dirty="0" smtClean="0"/>
              <a:t> 100 </a:t>
            </a:r>
            <a:r>
              <a:rPr lang="ru-RU" i="1" dirty="0" err="1" smtClean="0"/>
              <a:t>карбованців</a:t>
            </a:r>
            <a:r>
              <a:rPr lang="ru-RU" i="1" dirty="0" smtClean="0"/>
              <a:t> за </a:t>
            </a:r>
            <a:r>
              <a:rPr lang="ru-RU" i="1" dirty="0" err="1" smtClean="0"/>
              <a:t>ескізом</a:t>
            </a:r>
            <a:r>
              <a:rPr lang="ru-RU" i="1" dirty="0" smtClean="0"/>
              <a:t> художника </a:t>
            </a:r>
            <a:r>
              <a:rPr lang="ru-RU" i="1" dirty="0" err="1" smtClean="0"/>
              <a:t>Георгія</a:t>
            </a:r>
            <a:r>
              <a:rPr lang="ru-RU" i="1" dirty="0" smtClean="0"/>
              <a:t> Нарбута.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введенням</a:t>
            </a:r>
            <a:r>
              <a:rPr lang="ru-RU" i="1" dirty="0" smtClean="0"/>
              <a:t> 1 </a:t>
            </a:r>
            <a:r>
              <a:rPr lang="ru-RU" i="1" dirty="0" err="1" smtClean="0"/>
              <a:t>березня</a:t>
            </a:r>
            <a:r>
              <a:rPr lang="ru-RU" i="1" dirty="0" smtClean="0"/>
              <a:t> 1918 року </a:t>
            </a:r>
            <a:r>
              <a:rPr lang="ru-RU" i="1" dirty="0" err="1" smtClean="0"/>
              <a:t>гривні</a:t>
            </a:r>
            <a:r>
              <a:rPr lang="ru-RU" i="1" dirty="0" smtClean="0"/>
              <a:t> </a:t>
            </a:r>
            <a:r>
              <a:rPr lang="ru-RU" i="1" dirty="0" err="1" smtClean="0"/>
              <a:t>тогочасна</a:t>
            </a:r>
            <a:r>
              <a:rPr lang="ru-RU" i="1" dirty="0" smtClean="0"/>
              <a:t> </a:t>
            </a:r>
            <a:r>
              <a:rPr lang="ru-RU" i="1" dirty="0" err="1" smtClean="0"/>
              <a:t>грошова</a:t>
            </a:r>
            <a:r>
              <a:rPr lang="ru-RU" i="1" dirty="0" smtClean="0"/>
              <a:t> система мала </a:t>
            </a:r>
            <a:r>
              <a:rPr lang="ru-RU" i="1" dirty="0" err="1" smtClean="0"/>
              <a:t>такий</a:t>
            </a:r>
            <a:r>
              <a:rPr lang="ru-RU" i="1" dirty="0" smtClean="0"/>
              <a:t> </a:t>
            </a:r>
            <a:r>
              <a:rPr lang="ru-RU" i="1" dirty="0" err="1" smtClean="0"/>
              <a:t>вигляд</a:t>
            </a:r>
            <a:r>
              <a:rPr lang="ru-RU" i="1" dirty="0" smtClean="0"/>
              <a:t>: 1 </a:t>
            </a:r>
            <a:r>
              <a:rPr lang="ru-RU" i="1" dirty="0" err="1" smtClean="0"/>
              <a:t>карбованець</a:t>
            </a:r>
            <a:r>
              <a:rPr lang="ru-RU" i="1" dirty="0" smtClean="0"/>
              <a:t> </a:t>
            </a:r>
            <a:r>
              <a:rPr lang="ru-RU" i="1" dirty="0" err="1" smtClean="0"/>
              <a:t>дорівнював</a:t>
            </a:r>
            <a:r>
              <a:rPr lang="ru-RU" i="1" dirty="0" smtClean="0"/>
              <a:t> 2 </a:t>
            </a:r>
            <a:r>
              <a:rPr lang="ru-RU" i="1" dirty="0" err="1" smtClean="0"/>
              <a:t>гривням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200 шагам.</a:t>
            </a:r>
          </a:p>
          <a:p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проголошенням</a:t>
            </a:r>
            <a:r>
              <a:rPr lang="ru-RU" i="1" dirty="0" smtClean="0"/>
              <a:t> </a:t>
            </a:r>
            <a:r>
              <a:rPr lang="ru-RU" i="1" dirty="0" err="1" smtClean="0"/>
              <a:t>Україною</a:t>
            </a:r>
            <a:r>
              <a:rPr lang="ru-RU" i="1" dirty="0" smtClean="0"/>
              <a:t> </a:t>
            </a:r>
            <a:r>
              <a:rPr lang="ru-RU" i="1" dirty="0" err="1" smtClean="0"/>
              <a:t>незалежності</a:t>
            </a:r>
            <a:r>
              <a:rPr lang="ru-RU" i="1" dirty="0" smtClean="0"/>
              <a:t> в 1991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спершу</a:t>
            </a:r>
            <a:r>
              <a:rPr lang="ru-RU" i="1" dirty="0" smtClean="0"/>
              <a:t> в </a:t>
            </a:r>
            <a:r>
              <a:rPr lang="ru-RU" i="1" dirty="0" err="1" smtClean="0"/>
              <a:t>обіг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введено </a:t>
            </a:r>
            <a:r>
              <a:rPr lang="ru-RU" i="1" dirty="0" err="1" smtClean="0"/>
              <a:t>купонокарбованці</a:t>
            </a:r>
            <a:r>
              <a:rPr lang="ru-RU" i="1" dirty="0" smtClean="0"/>
              <a:t>. У </a:t>
            </a:r>
            <a:r>
              <a:rPr lang="ru-RU" i="1" dirty="0" err="1" smtClean="0"/>
              <a:t>вересні</a:t>
            </a:r>
            <a:r>
              <a:rPr lang="ru-RU" i="1" dirty="0" smtClean="0"/>
              <a:t> 1996 року </a:t>
            </a:r>
            <a:r>
              <a:rPr lang="ru-RU" i="1" dirty="0" err="1" smtClean="0"/>
              <a:t>було</a:t>
            </a:r>
            <a:r>
              <a:rPr lang="ru-RU" i="1" dirty="0" smtClean="0"/>
              <a:t> проведено </a:t>
            </a:r>
            <a:r>
              <a:rPr lang="ru-RU" i="1" dirty="0" err="1" smtClean="0"/>
              <a:t>грошову</a:t>
            </a:r>
            <a:r>
              <a:rPr lang="ru-RU" i="1" dirty="0" smtClean="0"/>
              <a:t> реформу, у </a:t>
            </a:r>
            <a:r>
              <a:rPr lang="ru-RU" i="1" dirty="0" err="1" smtClean="0"/>
              <a:t>результаті</a:t>
            </a:r>
            <a:r>
              <a:rPr lang="ru-RU" i="1" dirty="0" smtClean="0"/>
              <a:t> </a:t>
            </a:r>
            <a:r>
              <a:rPr lang="ru-RU" i="1" dirty="0" err="1" smtClean="0"/>
              <a:t>якої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національною</a:t>
            </a:r>
            <a:r>
              <a:rPr lang="ru-RU" i="1" dirty="0" smtClean="0"/>
              <a:t> валютою стала </a:t>
            </a:r>
            <a:r>
              <a:rPr lang="ru-RU" i="1" dirty="0" err="1" smtClean="0"/>
              <a:t>гривня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сотою </a:t>
            </a:r>
            <a:r>
              <a:rPr lang="ru-RU" i="1" dirty="0" err="1" smtClean="0"/>
              <a:t>часткою</a:t>
            </a:r>
            <a:r>
              <a:rPr lang="ru-RU" i="1" dirty="0" smtClean="0"/>
              <a:t> – </a:t>
            </a:r>
            <a:r>
              <a:rPr lang="ru-RU" i="1" dirty="0" err="1" smtClean="0"/>
              <a:t>копійкою</a:t>
            </a:r>
            <a:r>
              <a:rPr lang="ru-RU" i="1" dirty="0" smtClean="0"/>
              <a:t>.</a:t>
            </a:r>
          </a:p>
        </p:txBody>
      </p:sp>
      <p:pic>
        <p:nvPicPr>
          <p:cNvPr id="4" name="Picture 2" descr="C:\Users\User\Downloads\3_грош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7557" y="3643314"/>
            <a:ext cx="4735037" cy="2928958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3929066"/>
            <a:ext cx="4572000" cy="292893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гривні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друкували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Канаді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Великій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Британії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копійки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карбували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Італії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Луганську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Зараз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завдяки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Банкнотно-монетному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двору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Національного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банку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наша держава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повний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цикл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виробництва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грошей.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Українські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банкноти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виготовляють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із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льону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вони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понад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систем </a:t>
            </a:r>
            <a:r>
              <a:rPr kumimoji="0" lang="ru-RU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захисту</a:t>
            </a: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wg_darkw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 </a:t>
            </a:r>
            <a:r>
              <a:rPr lang="ru-RU" i="1" dirty="0" err="1" smtClean="0"/>
              <a:t>Україні</a:t>
            </a:r>
            <a:r>
              <a:rPr lang="ru-RU" i="1" dirty="0" smtClean="0"/>
              <a:t> станом на 1 </a:t>
            </a:r>
            <a:r>
              <a:rPr lang="ru-RU" i="1" dirty="0" err="1" smtClean="0"/>
              <a:t>січня</a:t>
            </a:r>
            <a:r>
              <a:rPr lang="ru-RU" i="1" dirty="0" smtClean="0"/>
              <a:t> 2019 року в </a:t>
            </a:r>
            <a:r>
              <a:rPr lang="ru-RU" i="1" dirty="0" err="1" smtClean="0"/>
              <a:t>обігу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готівки</a:t>
            </a:r>
            <a:r>
              <a:rPr lang="ru-RU" i="1" dirty="0" smtClean="0"/>
              <a:t> на </a:t>
            </a:r>
            <a:r>
              <a:rPr lang="ru-RU" i="1" dirty="0" err="1" smtClean="0"/>
              <a:t>загальну</a:t>
            </a:r>
            <a:r>
              <a:rPr lang="ru-RU" i="1" dirty="0" smtClean="0"/>
              <a:t> суму 400 </a:t>
            </a:r>
            <a:r>
              <a:rPr lang="ru-RU" i="1" dirty="0" err="1" smtClean="0"/>
              <a:t>млрд</a:t>
            </a:r>
            <a:r>
              <a:rPr lang="ru-RU" i="1" dirty="0" smtClean="0"/>
              <a:t> </a:t>
            </a:r>
            <a:r>
              <a:rPr lang="ru-RU" i="1" dirty="0" err="1" smtClean="0"/>
              <a:t>грн</a:t>
            </a:r>
            <a:r>
              <a:rPr lang="ru-RU" i="1" dirty="0" smtClean="0"/>
              <a:t>: монет – 2,2 </a:t>
            </a:r>
            <a:r>
              <a:rPr lang="ru-RU" i="1" dirty="0" err="1" smtClean="0"/>
              <a:t>млрд</a:t>
            </a:r>
            <a:r>
              <a:rPr lang="ru-RU" i="1" dirty="0" smtClean="0"/>
              <a:t> </a:t>
            </a:r>
            <a:r>
              <a:rPr lang="ru-RU" i="1" dirty="0" err="1" smtClean="0"/>
              <a:t>грн</a:t>
            </a:r>
            <a:r>
              <a:rPr lang="ru-RU" i="1" dirty="0" smtClean="0"/>
              <a:t> (13,1 </a:t>
            </a:r>
            <a:r>
              <a:rPr lang="ru-RU" i="1" dirty="0" err="1" smtClean="0"/>
              <a:t>млрд</a:t>
            </a:r>
            <a:r>
              <a:rPr lang="ru-RU" i="1" dirty="0" smtClean="0"/>
              <a:t> штук); банкнот – 397,8 </a:t>
            </a:r>
            <a:r>
              <a:rPr lang="ru-RU" i="1" dirty="0" err="1" smtClean="0"/>
              <a:t>млрд</a:t>
            </a:r>
            <a:r>
              <a:rPr lang="ru-RU" i="1" dirty="0" smtClean="0"/>
              <a:t> </a:t>
            </a:r>
            <a:r>
              <a:rPr lang="ru-RU" i="1" dirty="0" err="1" smtClean="0"/>
              <a:t>грн</a:t>
            </a:r>
            <a:r>
              <a:rPr lang="ru-RU" i="1" dirty="0" smtClean="0"/>
              <a:t> (2,95 </a:t>
            </a:r>
            <a:r>
              <a:rPr lang="ru-RU" i="1" dirty="0" err="1" smtClean="0"/>
              <a:t>млрд</a:t>
            </a:r>
            <a:r>
              <a:rPr lang="ru-RU" i="1" dirty="0" smtClean="0"/>
              <a:t> штук). </a:t>
            </a:r>
            <a:r>
              <a:rPr lang="ru-RU" i="1" dirty="0" err="1" smtClean="0"/>
              <a:t>Середня</a:t>
            </a:r>
            <a:r>
              <a:rPr lang="ru-RU" i="1" dirty="0" smtClean="0"/>
              <a:t> </a:t>
            </a:r>
            <a:r>
              <a:rPr lang="ru-RU" i="1" dirty="0" err="1" smtClean="0"/>
              <a:t>кількість</a:t>
            </a:r>
            <a:r>
              <a:rPr lang="ru-RU" i="1" dirty="0" smtClean="0"/>
              <a:t> банкнот на одного </a:t>
            </a:r>
            <a:r>
              <a:rPr lang="ru-RU" i="1" dirty="0" err="1" smtClean="0"/>
              <a:t>українця</a:t>
            </a:r>
            <a:r>
              <a:rPr lang="ru-RU" i="1" dirty="0" smtClean="0"/>
              <a:t> становила 69 штук, а </a:t>
            </a:r>
            <a:r>
              <a:rPr lang="ru-RU" i="1" dirty="0" err="1" smtClean="0"/>
              <a:t>розмінних</a:t>
            </a:r>
            <a:r>
              <a:rPr lang="ru-RU" i="1" dirty="0" smtClean="0"/>
              <a:t> монет – 293 штуки.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</TotalTime>
  <Words>1161</Words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ТЕМА 1. ЩО ТАКЕ ГРОШІ</vt:lpstr>
      <vt:lpstr>§ 1.1 Гроші та їх еволюція </vt:lpstr>
      <vt:lpstr>Слайд 3</vt:lpstr>
      <vt:lpstr>Історія грошей</vt:lpstr>
      <vt:lpstr>§ 1.1 Гроші та їх еволюція </vt:lpstr>
      <vt:lpstr>Гривня</vt:lpstr>
      <vt:lpstr>Гривня</vt:lpstr>
      <vt:lpstr>Слайд 8</vt:lpstr>
      <vt:lpstr>Слайд 9</vt:lpstr>
      <vt:lpstr>Перші монети на території України</vt:lpstr>
      <vt:lpstr>Питання</vt:lpstr>
      <vt:lpstr>§ 1.2 Форми грошей в обігу</vt:lpstr>
      <vt:lpstr>Готівкові кошти</vt:lpstr>
      <vt:lpstr>Безготівкові кошти</vt:lpstr>
      <vt:lpstr>Електронні гроші</vt:lpstr>
      <vt:lpstr>Віртуальна валюта</vt:lpstr>
      <vt:lpstr>§ 1.3 Функції грошей та основні правила користування грошима</vt:lpstr>
      <vt:lpstr>Питання</vt:lpstr>
      <vt:lpstr>Основні правила користування грошима </vt:lpstr>
      <vt:lpstr>Інтерактивний тест к уроку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Лена</cp:lastModifiedBy>
  <cp:revision>24</cp:revision>
  <dcterms:created xsi:type="dcterms:W3CDTF">2019-09-05T09:26:11Z</dcterms:created>
  <dcterms:modified xsi:type="dcterms:W3CDTF">2019-09-12T17:21:39Z</dcterms:modified>
</cp:coreProperties>
</file>